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91" r:id="rId2"/>
    <p:sldId id="407" r:id="rId3"/>
    <p:sldId id="293" r:id="rId4"/>
    <p:sldId id="362" r:id="rId5"/>
    <p:sldId id="363" r:id="rId6"/>
    <p:sldId id="364" r:id="rId7"/>
    <p:sldId id="365" r:id="rId8"/>
    <p:sldId id="366" r:id="rId9"/>
    <p:sldId id="301" r:id="rId10"/>
    <p:sldId id="352" r:id="rId11"/>
    <p:sldId id="358" r:id="rId12"/>
    <p:sldId id="367" r:id="rId13"/>
    <p:sldId id="368" r:id="rId14"/>
    <p:sldId id="298" r:id="rId15"/>
    <p:sldId id="369" r:id="rId16"/>
    <p:sldId id="318" r:id="rId17"/>
    <p:sldId id="385" r:id="rId18"/>
    <p:sldId id="384" r:id="rId19"/>
    <p:sldId id="387" r:id="rId20"/>
    <p:sldId id="373" r:id="rId21"/>
    <p:sldId id="388" r:id="rId22"/>
    <p:sldId id="389" r:id="rId23"/>
    <p:sldId id="399" r:id="rId24"/>
    <p:sldId id="394" r:id="rId25"/>
    <p:sldId id="395" r:id="rId26"/>
    <p:sldId id="401" r:id="rId27"/>
    <p:sldId id="404" r:id="rId28"/>
    <p:sldId id="406" r:id="rId29"/>
    <p:sldId id="4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97"/>
    <p:restoredTop sz="96405"/>
  </p:normalViewPr>
  <p:slideViewPr>
    <p:cSldViewPr snapToGrid="0" snapToObjects="1">
      <p:cViewPr varScale="1">
        <p:scale>
          <a:sx n="112" d="100"/>
          <a:sy n="112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gif>
</file>

<file path=ppt/media/image8.png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E71887-66EE-714A-B0D4-D2E36FA763FF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F30534-B27F-0B45-B4FE-59D031608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985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930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996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395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041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1359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29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355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367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811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39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023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801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774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4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02344-81DD-F544-997F-603F70A028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30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ABA4D-72BF-AC47-8D04-0963BD0EB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DCE2EF-21DF-6B46-ABFB-F23FF420F6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64AA1-5176-4F49-AAB7-F4B9DCE3A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4B7CF-FE2C-2D4E-B84E-5D503CADE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4B804-2734-1E47-BF29-EAED6E490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92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1195A-46D9-1E48-85EF-570591670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31C14-54D6-B04E-9DDA-3C6B15B9E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2B305-DAA1-C748-B563-8A1CDA7E7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04E01-6AE2-4C44-9792-3BBE097A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71E2D-6D88-1840-B94E-595831C8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594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080556-61E0-7745-8E09-F7C038CA67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37F2C6-0BA2-3847-9AB4-9007FC6BC0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D9E68-4C7F-2F4B-B464-6D404D616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BA7F5-3175-5C41-B3F3-332966B17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ACA4C-AE96-6E43-88D5-C9663C3C4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853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DA97-B347-0547-9B03-95E4E4340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66A5A-6E0D-CC45-BE8F-EE04D584C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F0E1A-A66E-5F48-A579-F78A4326E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5C18F-FAD9-0E4A-99C5-C7DE69C6D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C1AD1-BA98-7848-8D2D-69C85C3DD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536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BE457-C0D6-8948-85C5-4350D519C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C63D8E-C478-4A4C-90C5-3C673FF51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7923A-8D6D-114F-A081-28399AE18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65998-5E7E-8644-B4CC-12B4FAE0A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5C69A-58F4-6A44-B5F4-EE14FDC3A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697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9416F-8198-EA4C-9BB9-66D850739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F5125-772A-CB4E-BD88-C84E72E43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9FD27-354C-C245-B93B-7EB679606F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C1A76-0BF9-B540-8E43-E28BF3630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527B7-6104-854D-96B5-B73943F3F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CE53A-BBA9-EA4C-91BA-F63C67E86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0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1DCF3-D2B1-CA42-89E6-7D5B65689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B855D-8602-834B-BC16-ED59A6FC5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9241F-CDDF-7C47-8B4C-4AF9E5F60E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3DDBA4-9EA5-9840-AE42-CC3AFC235B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8DAFB2-3A5E-3040-8246-49C0BD6D5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7D3AA0-98A1-CE45-AEEF-EE9770385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23406D-51FF-5F45-8015-B2742CEE6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C9A5AB-603D-2247-8747-2DF3E9FC7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5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D2456-44C2-E346-8FBF-80B9CD504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F5B336-DF68-BF42-9923-7B3FC4A28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72E4B6-9BEA-6546-BE2E-94FA7B8A3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018813-7FBB-0641-B487-31BFC43AD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69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C181AA-C507-5A43-B282-4E817D4F0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EE5B0F-9AEE-FB4B-8D9B-36A619CB0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6CA64-9A5E-FD47-AEE3-47CE5E44B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527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D40F3-759F-9A4C-B2D6-D87EED6A2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C77C4-9CC6-6F41-9ADB-92929C40B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24BBC3-B3C6-BF42-A570-E84767552D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7F0887-3474-E842-9805-E76A41BAA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CEDEB-065D-744F-B4FA-9F96AD00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62E67-75AD-6A41-8D6D-A45459945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219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1DA20-8CD4-A647-AE89-229E55FB6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F357B3-365E-6341-917F-CFBABBCA8E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4CDB5A-0384-A746-B2FA-F7CEBD39B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22CB3-3815-1B46-8FC2-D7C72F1B5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AAD0CD-4DC7-0E46-B440-7A9D3E888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A2A542-E1B3-2F47-8C63-A8E61FF74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53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3F2ED3-5BA8-A14A-A535-B7D692F0E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2AA50-05BE-214D-BF73-9135F1D1D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681F3-EC72-2E49-BBE2-6C41FBA48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93864-3FCC-2941-B526-884FE2F20EFD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0845C-605B-3E4B-8CCA-AD4E5FE90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4546A-93EF-DA40-A5FB-3FBB90D8A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A06FC-2B1B-3B4F-86B8-4992A994C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134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4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0.png"/><Relationship Id="rId7" Type="http://schemas.openxmlformats.org/officeDocument/2006/relationships/image" Target="../media/image25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0.png"/><Relationship Id="rId7" Type="http://schemas.openxmlformats.org/officeDocument/2006/relationships/image" Target="../media/image26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0.png"/><Relationship Id="rId7" Type="http://schemas.openxmlformats.org/officeDocument/2006/relationships/image" Target="../media/image27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0.png"/><Relationship Id="rId7" Type="http://schemas.openxmlformats.org/officeDocument/2006/relationships/image" Target="../media/image28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0.png"/><Relationship Id="rId7" Type="http://schemas.openxmlformats.org/officeDocument/2006/relationships/image" Target="../media/image28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8.png"/><Relationship Id="rId9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0.png"/><Relationship Id="rId7" Type="http://schemas.openxmlformats.org/officeDocument/2006/relationships/image" Target="../media/image28.png"/><Relationship Id="rId12" Type="http://schemas.openxmlformats.org/officeDocument/2006/relationships/image" Target="../media/image3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hyperlink" Target="http://co2.egi.utah.edu/mineralization/index.html" TargetMode="External"/><Relationship Id="rId5" Type="http://schemas.openxmlformats.org/officeDocument/2006/relationships/image" Target="../media/image22.png"/><Relationship Id="rId10" Type="http://schemas.openxmlformats.org/officeDocument/2006/relationships/hyperlink" Target="http://co2.egi.utah.edu/geologic/index.html" TargetMode="External"/><Relationship Id="rId4" Type="http://schemas.openxmlformats.org/officeDocument/2006/relationships/image" Target="../media/image18.png"/><Relationship Id="rId9" Type="http://schemas.openxmlformats.org/officeDocument/2006/relationships/hyperlink" Target="http://co2.egi.utah.edu/terrestrial/index.htm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E2AEBCC-9153-B24B-8E3A-E07B75C86BBF}"/>
                  </a:ext>
                </a:extLst>
              </p:cNvPr>
              <p:cNvSpPr txBox="1"/>
              <p:nvPr/>
            </p:nvSpPr>
            <p:spPr>
              <a:xfrm>
                <a:off x="624590" y="1354143"/>
                <a:ext cx="10942820" cy="3785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We’ll start with a discussion about why the Gibbs energy was invented, then:</a:t>
                </a:r>
              </a:p>
              <a:p>
                <a:endParaRPr lang="en-US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400" dirty="0"/>
                  <a:t>Have a look at G(T,P) thermodynamic surfaces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400" dirty="0"/>
                  <a:t>Gibbs energy and the 2</a:t>
                </a:r>
                <a:r>
                  <a:rPr lang="en-US" sz="2400" baseline="30000" dirty="0"/>
                  <a:t>nd</a:t>
                </a:r>
                <a:r>
                  <a:rPr lang="en-US" sz="2400" dirty="0"/>
                  <a:t> Law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400" dirty="0"/>
                  <a:t>Equilibrium and the connection to Clausius-Clapeyron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400" dirty="0"/>
                  <a:t>Equilibrium and the connection to Clapeyron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400" dirty="0"/>
                  <a:t>Thermodynamics of fossil fuel burning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Energy we get from a fossil-fuel-burning power plant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Cost to somebody in the future of getting the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/>
                  <a:t> back out of the air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Cost of disposal</a:t>
                </a:r>
              </a:p>
            </p:txBody>
          </p:sp>
        </mc:Choice>
        <mc:Fallback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E2AEBCC-9153-B24B-8E3A-E07B75C86B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590" y="1354143"/>
                <a:ext cx="10942820" cy="3785652"/>
              </a:xfrm>
              <a:prstGeom prst="rect">
                <a:avLst/>
              </a:prstGeom>
              <a:blipFill>
                <a:blip r:embed="rId3"/>
                <a:stretch>
                  <a:fillRect l="-810" t="-1338" b="-26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7B7E1895-3B8C-E18A-5861-289D550D45E3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Plan for the day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506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>
            <a:extLst>
              <a:ext uri="{FF2B5EF4-FFF2-40B4-BE49-F238E27FC236}">
                <a16:creationId xmlns:a16="http://schemas.microsoft.com/office/drawing/2014/main" id="{4AD6067F-9E80-FDA5-5C8D-A0B158CB7B6F}"/>
              </a:ext>
            </a:extLst>
          </p:cNvPr>
          <p:cNvGrpSpPr/>
          <p:nvPr/>
        </p:nvGrpSpPr>
        <p:grpSpPr>
          <a:xfrm>
            <a:off x="27672" y="1097846"/>
            <a:ext cx="5701472" cy="4602585"/>
            <a:chOff x="6096000" y="537860"/>
            <a:chExt cx="5701472" cy="4602585"/>
          </a:xfrm>
        </p:grpSpPr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D15FDF93-4BCE-F99E-9BEB-71F5AB594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537860"/>
              <a:ext cx="5701472" cy="4602585"/>
            </a:xfrm>
            <a:prstGeom prst="rect">
              <a:avLst/>
            </a:prstGeom>
          </p:spPr>
        </p:pic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D8A853A0-9A9A-1BBC-415E-72562F60B268}"/>
                </a:ext>
              </a:extLst>
            </p:cNvPr>
            <p:cNvSpPr txBox="1"/>
            <p:nvPr/>
          </p:nvSpPr>
          <p:spPr>
            <a:xfrm>
              <a:off x="8295898" y="2474470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Liquid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4172D46-2EDC-6673-F39B-226FEEAD0A82}"/>
                </a:ext>
              </a:extLst>
            </p:cNvPr>
            <p:cNvSpPr txBox="1"/>
            <p:nvPr/>
          </p:nvSpPr>
          <p:spPr>
            <a:xfrm>
              <a:off x="8010148" y="2883497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Gas</a:t>
              </a:r>
            </a:p>
          </p:txBody>
        </p: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48271E55-9902-89A4-D756-7F27BDF32B44}"/>
                </a:ext>
              </a:extLst>
            </p:cNvPr>
            <p:cNvCxnSpPr>
              <a:cxnSpLocks/>
            </p:cNvCxnSpPr>
            <p:nvPr/>
          </p:nvCxnSpPr>
          <p:spPr>
            <a:xfrm>
              <a:off x="8718808" y="3015365"/>
              <a:ext cx="0" cy="1156585"/>
            </a:xfrm>
            <a:prstGeom prst="straightConnector1">
              <a:avLst/>
            </a:prstGeom>
            <a:ln w="50800">
              <a:solidFill>
                <a:schemeClr val="accent1">
                  <a:alpha val="6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77B9F96F-27CA-C95B-B3E4-526BD1B02213}"/>
                </a:ext>
              </a:extLst>
            </p:cNvPr>
            <p:cNvCxnSpPr>
              <a:cxnSpLocks/>
            </p:cNvCxnSpPr>
            <p:nvPr/>
          </p:nvCxnSpPr>
          <p:spPr>
            <a:xfrm>
              <a:off x="10513318" y="2514100"/>
              <a:ext cx="0" cy="290762"/>
            </a:xfrm>
            <a:prstGeom prst="straightConnector1">
              <a:avLst/>
            </a:prstGeom>
            <a:ln w="50800">
              <a:solidFill>
                <a:srgbClr val="FF0000">
                  <a:alpha val="69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8A8738-DEAF-A103-D86E-F480918D3893}"/>
                  </a:ext>
                </a:extLst>
              </p:cNvPr>
              <p:cNvSpPr txBox="1"/>
              <p:nvPr/>
            </p:nvSpPr>
            <p:spPr>
              <a:xfrm>
                <a:off x="4788058" y="551882"/>
                <a:ext cx="7403942" cy="27378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/>
                  <a:t>Spontaneity of phase transformations</a:t>
                </a:r>
              </a:p>
              <a:p>
                <a:endParaRPr lang="en-US" sz="2400" b="1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accent1"/>
                    </a:solidFill>
                  </a:rPr>
                  <a:t>At </a:t>
                </a:r>
                <a:r>
                  <a:rPr lang="en-US" sz="2400" b="1" dirty="0">
                    <a:solidFill>
                      <a:schemeClr val="accent1"/>
                    </a:solidFill>
                  </a:rPr>
                  <a:t>low pressure</a:t>
                </a:r>
                <a:r>
                  <a:rPr lang="en-US" sz="2400" dirty="0">
                    <a:solidFill>
                      <a:schemeClr val="accent1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accent1"/>
                    </a:solidFill>
                  </a:rPr>
                  <a:t>, so liquid spontaneously vaporizes to gas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rgbClr val="FF0000"/>
                    </a:solidFill>
                  </a:rPr>
                  <a:t>At </a:t>
                </a:r>
                <a:r>
                  <a:rPr lang="en-US" sz="2400" b="1" dirty="0">
                    <a:solidFill>
                      <a:srgbClr val="FF0000"/>
                    </a:solidFill>
                  </a:rPr>
                  <a:t>high pressure</a:t>
                </a:r>
                <a:r>
                  <a:rPr lang="en-US" sz="2400" dirty="0">
                    <a:solidFill>
                      <a:srgbClr val="FF0000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FF0000"/>
                    </a:solidFill>
                  </a:rPr>
                  <a:t>, so gas spontaneously condenses to liquid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8A8738-DEAF-A103-D86E-F480918D38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8058" y="551882"/>
                <a:ext cx="7403942" cy="2737801"/>
              </a:xfrm>
              <a:prstGeom prst="rect">
                <a:avLst/>
              </a:prstGeom>
              <a:blipFill>
                <a:blip r:embed="rId4"/>
                <a:stretch>
                  <a:fillRect l="-1197" t="-1843" b="-36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42F5F1A5-35F5-A0C2-734F-0B9CCA6B73A9}"/>
              </a:ext>
            </a:extLst>
          </p:cNvPr>
          <p:cNvSpPr txBox="1"/>
          <p:nvPr/>
        </p:nvSpPr>
        <p:spPr>
          <a:xfrm>
            <a:off x="-1" y="0"/>
            <a:ext cx="10383253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2. G(T,P) thermodynamic surfaces and the 2</a:t>
            </a:r>
            <a:r>
              <a:rPr lang="en-US" sz="2400" b="1" baseline="30000" dirty="0"/>
              <a:t>nd</a:t>
            </a:r>
            <a:r>
              <a:rPr lang="en-US" sz="2400" b="1" dirty="0"/>
              <a:t> Law</a:t>
            </a: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3B477D77-D8B9-6A2A-E5BC-3C6AC8833D77}"/>
              </a:ext>
            </a:extLst>
          </p:cNvPr>
          <p:cNvGrpSpPr/>
          <p:nvPr/>
        </p:nvGrpSpPr>
        <p:grpSpPr>
          <a:xfrm>
            <a:off x="6654961" y="3899368"/>
            <a:ext cx="3325938" cy="2630202"/>
            <a:chOff x="3614581" y="3899368"/>
            <a:chExt cx="3325938" cy="263020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AC58CBE6-0BB1-BB58-4E33-DDD5E83689D0}"/>
                </a:ext>
              </a:extLst>
            </p:cNvPr>
            <p:cNvGrpSpPr/>
            <p:nvPr/>
          </p:nvGrpSpPr>
          <p:grpSpPr>
            <a:xfrm>
              <a:off x="6166230" y="3899368"/>
              <a:ext cx="774289" cy="2612290"/>
              <a:chOff x="1139340" y="2496086"/>
              <a:chExt cx="976808" cy="3295547"/>
            </a:xfrm>
          </p:grpSpPr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D315CB06-AC50-9095-E2E8-5DDC2306802C}"/>
                  </a:ext>
                </a:extLst>
              </p:cNvPr>
              <p:cNvGrpSpPr/>
              <p:nvPr/>
            </p:nvGrpSpPr>
            <p:grpSpPr>
              <a:xfrm>
                <a:off x="1139340" y="2496086"/>
                <a:ext cx="793020" cy="3295547"/>
                <a:chOff x="2470530" y="1868557"/>
                <a:chExt cx="793020" cy="3295547"/>
              </a:xfrm>
            </p:grpSpPr>
            <p:sp>
              <p:nvSpPr>
                <p:cNvPr id="56" name="Can 55">
                  <a:extLst>
                    <a:ext uri="{FF2B5EF4-FFF2-40B4-BE49-F238E27FC236}">
                      <a16:creationId xmlns:a16="http://schemas.microsoft.com/office/drawing/2014/main" id="{10C32F31-F64A-9F6C-1DA7-596C978D0527}"/>
                    </a:ext>
                  </a:extLst>
                </p:cNvPr>
                <p:cNvSpPr/>
                <p:nvPr/>
              </p:nvSpPr>
              <p:spPr>
                <a:xfrm>
                  <a:off x="2470530" y="2820880"/>
                  <a:ext cx="793020" cy="438571"/>
                </a:xfrm>
                <a:prstGeom prst="can">
                  <a:avLst>
                    <a:gd name="adj" fmla="val 38571"/>
                  </a:avLst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Can 56">
                  <a:extLst>
                    <a:ext uri="{FF2B5EF4-FFF2-40B4-BE49-F238E27FC236}">
                      <a16:creationId xmlns:a16="http://schemas.microsoft.com/office/drawing/2014/main" id="{348A2775-6236-0347-367D-B9BA2A4E89CD}"/>
                    </a:ext>
                  </a:extLst>
                </p:cNvPr>
                <p:cNvSpPr/>
                <p:nvPr/>
              </p:nvSpPr>
              <p:spPr>
                <a:xfrm>
                  <a:off x="2470530" y="1868557"/>
                  <a:ext cx="793020" cy="3295547"/>
                </a:xfrm>
                <a:prstGeom prst="can">
                  <a:avLst>
                    <a:gd name="adj" fmla="val 15499"/>
                  </a:avLst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Down Arrow 57">
                  <a:extLst>
                    <a:ext uri="{FF2B5EF4-FFF2-40B4-BE49-F238E27FC236}">
                      <a16:creationId xmlns:a16="http://schemas.microsoft.com/office/drawing/2014/main" id="{CC593507-906E-1A79-6268-56813E78F6D7}"/>
                    </a:ext>
                  </a:extLst>
                </p:cNvPr>
                <p:cNvSpPr/>
                <p:nvPr/>
              </p:nvSpPr>
              <p:spPr>
                <a:xfrm>
                  <a:off x="2771028" y="2649695"/>
                  <a:ext cx="212242" cy="263249"/>
                </a:xfrm>
                <a:prstGeom prst="downArrow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B510E6F-9890-B766-1211-D39ADC8006F2}"/>
                  </a:ext>
                </a:extLst>
              </p:cNvPr>
              <p:cNvSpPr txBox="1"/>
              <p:nvPr/>
            </p:nvSpPr>
            <p:spPr>
              <a:xfrm>
                <a:off x="1188011" y="4492796"/>
                <a:ext cx="9281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gas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752D3E8-1BD2-F77C-6A52-03DC74B9B908}"/>
                </a:ext>
              </a:extLst>
            </p:cNvPr>
            <p:cNvGrpSpPr/>
            <p:nvPr/>
          </p:nvGrpSpPr>
          <p:grpSpPr>
            <a:xfrm>
              <a:off x="3614581" y="3908889"/>
              <a:ext cx="735709" cy="2620681"/>
              <a:chOff x="3336817" y="2496081"/>
              <a:chExt cx="928137" cy="3306132"/>
            </a:xfrm>
          </p:grpSpPr>
          <p:sp>
            <p:nvSpPr>
              <p:cNvPr id="40" name="Can 39">
                <a:extLst>
                  <a:ext uri="{FF2B5EF4-FFF2-40B4-BE49-F238E27FC236}">
                    <a16:creationId xmlns:a16="http://schemas.microsoft.com/office/drawing/2014/main" id="{9E68F768-15E0-ABE2-DB46-DC8D1922695C}"/>
                  </a:ext>
                </a:extLst>
              </p:cNvPr>
              <p:cNvSpPr/>
              <p:nvPr/>
            </p:nvSpPr>
            <p:spPr>
              <a:xfrm>
                <a:off x="3405821" y="4774297"/>
                <a:ext cx="793020" cy="1027916"/>
              </a:xfrm>
              <a:prstGeom prst="can">
                <a:avLst>
                  <a:gd name="adj" fmla="val 25860"/>
                </a:avLst>
              </a:prstGeom>
              <a:solidFill>
                <a:schemeClr val="accent1">
                  <a:alpha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D080306B-ECF5-98AC-263B-D3C36A69E1BF}"/>
                  </a:ext>
                </a:extLst>
              </p:cNvPr>
              <p:cNvGrpSpPr/>
              <p:nvPr/>
            </p:nvGrpSpPr>
            <p:grpSpPr>
              <a:xfrm>
                <a:off x="3405510" y="2496081"/>
                <a:ext cx="793020" cy="3295547"/>
                <a:chOff x="2470530" y="1868557"/>
                <a:chExt cx="793020" cy="3295547"/>
              </a:xfrm>
            </p:grpSpPr>
            <p:sp>
              <p:nvSpPr>
                <p:cNvPr id="43" name="Can 42">
                  <a:extLst>
                    <a:ext uri="{FF2B5EF4-FFF2-40B4-BE49-F238E27FC236}">
                      <a16:creationId xmlns:a16="http://schemas.microsoft.com/office/drawing/2014/main" id="{F3562B8D-455A-490F-BFCA-7C879C658211}"/>
                    </a:ext>
                  </a:extLst>
                </p:cNvPr>
                <p:cNvSpPr/>
                <p:nvPr/>
              </p:nvSpPr>
              <p:spPr>
                <a:xfrm>
                  <a:off x="2470530" y="3919146"/>
                  <a:ext cx="793020" cy="438571"/>
                </a:xfrm>
                <a:prstGeom prst="can">
                  <a:avLst>
                    <a:gd name="adj" fmla="val 38571"/>
                  </a:avLst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Can 43">
                  <a:extLst>
                    <a:ext uri="{FF2B5EF4-FFF2-40B4-BE49-F238E27FC236}">
                      <a16:creationId xmlns:a16="http://schemas.microsoft.com/office/drawing/2014/main" id="{33A675D0-6D15-0476-DF1D-860764D6A634}"/>
                    </a:ext>
                  </a:extLst>
                </p:cNvPr>
                <p:cNvSpPr/>
                <p:nvPr/>
              </p:nvSpPr>
              <p:spPr>
                <a:xfrm>
                  <a:off x="2470530" y="1868557"/>
                  <a:ext cx="793020" cy="3295547"/>
                </a:xfrm>
                <a:prstGeom prst="can">
                  <a:avLst>
                    <a:gd name="adj" fmla="val 15499"/>
                  </a:avLst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Down Arrow 44">
                  <a:extLst>
                    <a:ext uri="{FF2B5EF4-FFF2-40B4-BE49-F238E27FC236}">
                      <a16:creationId xmlns:a16="http://schemas.microsoft.com/office/drawing/2014/main" id="{62B292AB-0D1D-6879-313A-0C9A77A6C7E9}"/>
                    </a:ext>
                  </a:extLst>
                </p:cNvPr>
                <p:cNvSpPr/>
                <p:nvPr/>
              </p:nvSpPr>
              <p:spPr>
                <a:xfrm>
                  <a:off x="2771028" y="3755537"/>
                  <a:ext cx="212242" cy="263249"/>
                </a:xfrm>
                <a:prstGeom prst="downArrow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C48CF55-68FA-EFBC-56E5-41804C80344D}"/>
                  </a:ext>
                </a:extLst>
              </p:cNvPr>
              <p:cNvSpPr txBox="1"/>
              <p:nvPr/>
            </p:nvSpPr>
            <p:spPr>
              <a:xfrm>
                <a:off x="3336817" y="5097396"/>
                <a:ext cx="928137" cy="369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liquid</a:t>
                </a:r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9E45F755-ABD7-198A-C22D-B902A0951736}"/>
                </a:ext>
              </a:extLst>
            </p:cNvPr>
            <p:cNvGrpSpPr/>
            <p:nvPr/>
          </p:nvGrpSpPr>
          <p:grpSpPr>
            <a:xfrm>
              <a:off x="4997224" y="3908889"/>
              <a:ext cx="637908" cy="2620680"/>
              <a:chOff x="2257189" y="2496081"/>
              <a:chExt cx="804757" cy="3306131"/>
            </a:xfrm>
          </p:grpSpPr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E092826E-07DC-8163-2C01-2896F52EA6D5}"/>
                  </a:ext>
                </a:extLst>
              </p:cNvPr>
              <p:cNvGrpSpPr/>
              <p:nvPr/>
            </p:nvGrpSpPr>
            <p:grpSpPr>
              <a:xfrm>
                <a:off x="2257189" y="2496081"/>
                <a:ext cx="804450" cy="3295547"/>
                <a:chOff x="2459100" y="1868557"/>
                <a:chExt cx="804450" cy="3295547"/>
              </a:xfrm>
            </p:grpSpPr>
            <p:sp>
              <p:nvSpPr>
                <p:cNvPr id="103" name="Can 102">
                  <a:extLst>
                    <a:ext uri="{FF2B5EF4-FFF2-40B4-BE49-F238E27FC236}">
                      <a16:creationId xmlns:a16="http://schemas.microsoft.com/office/drawing/2014/main" id="{B1584A0C-8A5C-0D02-592F-7EA8257F090F}"/>
                    </a:ext>
                  </a:extLst>
                </p:cNvPr>
                <p:cNvSpPr/>
                <p:nvPr/>
              </p:nvSpPr>
              <p:spPr>
                <a:xfrm>
                  <a:off x="2470530" y="3319646"/>
                  <a:ext cx="793020" cy="438571"/>
                </a:xfrm>
                <a:prstGeom prst="can">
                  <a:avLst>
                    <a:gd name="adj" fmla="val 38571"/>
                  </a:avLst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Can 103">
                  <a:extLst>
                    <a:ext uri="{FF2B5EF4-FFF2-40B4-BE49-F238E27FC236}">
                      <a16:creationId xmlns:a16="http://schemas.microsoft.com/office/drawing/2014/main" id="{1D833111-AC0E-3F54-2CE8-B73AEEE7C46D}"/>
                    </a:ext>
                  </a:extLst>
                </p:cNvPr>
                <p:cNvSpPr/>
                <p:nvPr/>
              </p:nvSpPr>
              <p:spPr>
                <a:xfrm>
                  <a:off x="2459100" y="1868557"/>
                  <a:ext cx="793020" cy="3295547"/>
                </a:xfrm>
                <a:prstGeom prst="can">
                  <a:avLst>
                    <a:gd name="adj" fmla="val 15499"/>
                  </a:avLst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Down Arrow 104">
                  <a:extLst>
                    <a:ext uri="{FF2B5EF4-FFF2-40B4-BE49-F238E27FC236}">
                      <a16:creationId xmlns:a16="http://schemas.microsoft.com/office/drawing/2014/main" id="{4747DA48-54FB-8A33-B8C8-A86AB90ECB95}"/>
                    </a:ext>
                  </a:extLst>
                </p:cNvPr>
                <p:cNvSpPr/>
                <p:nvPr/>
              </p:nvSpPr>
              <p:spPr>
                <a:xfrm>
                  <a:off x="2771028" y="3148461"/>
                  <a:ext cx="212242" cy="263249"/>
                </a:xfrm>
                <a:prstGeom prst="downArrow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0" name="Can 99">
                <a:extLst>
                  <a:ext uri="{FF2B5EF4-FFF2-40B4-BE49-F238E27FC236}">
                    <a16:creationId xmlns:a16="http://schemas.microsoft.com/office/drawing/2014/main" id="{93A34074-0E5F-71F2-0E79-E23B2023E6E9}"/>
                  </a:ext>
                </a:extLst>
              </p:cNvPr>
              <p:cNvSpPr/>
              <p:nvPr/>
            </p:nvSpPr>
            <p:spPr>
              <a:xfrm>
                <a:off x="2268930" y="5363641"/>
                <a:ext cx="793016" cy="438571"/>
              </a:xfrm>
              <a:prstGeom prst="can">
                <a:avLst>
                  <a:gd name="adj" fmla="val 38571"/>
                </a:avLst>
              </a:prstGeom>
              <a:solidFill>
                <a:schemeClr val="accent1">
                  <a:alpha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270289D9-8735-CF09-A65C-4ED640BB0DB8}"/>
                </a:ext>
              </a:extLst>
            </p:cNvPr>
            <p:cNvSpPr txBox="1"/>
            <p:nvPr/>
          </p:nvSpPr>
          <p:spPr>
            <a:xfrm>
              <a:off x="5075836" y="5534335"/>
              <a:ext cx="735708" cy="292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gas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2116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8A8738-DEAF-A103-D86E-F480918D3893}"/>
                  </a:ext>
                </a:extLst>
              </p:cNvPr>
              <p:cNvSpPr txBox="1"/>
              <p:nvPr/>
            </p:nvSpPr>
            <p:spPr>
              <a:xfrm>
                <a:off x="6763045" y="1928642"/>
                <a:ext cx="4670104" cy="15997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/>
                  <a:t>Phase equilibria</a:t>
                </a:r>
              </a:p>
              <a:p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400" dirty="0"/>
                  <a:t>, liquid and gas are in equilibrium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8A8738-DEAF-A103-D86E-F480918D38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3045" y="1928642"/>
                <a:ext cx="4670104" cy="1599733"/>
              </a:xfrm>
              <a:prstGeom prst="rect">
                <a:avLst/>
              </a:prstGeom>
              <a:blipFill>
                <a:blip r:embed="rId3"/>
                <a:stretch>
                  <a:fillRect l="-1897" t="-3150" b="-78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9985DB7E-CC75-29CB-C986-E708E638E236}"/>
              </a:ext>
            </a:extLst>
          </p:cNvPr>
          <p:cNvSpPr txBox="1"/>
          <p:nvPr/>
        </p:nvSpPr>
        <p:spPr>
          <a:xfrm>
            <a:off x="-1" y="0"/>
            <a:ext cx="10383253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3. Equilibrium and connection to Clausius-Clapeyron</a:t>
            </a: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71A182A-D567-4DEA-B9A0-98ACD3E85B2E}"/>
              </a:ext>
            </a:extLst>
          </p:cNvPr>
          <p:cNvGrpSpPr/>
          <p:nvPr/>
        </p:nvGrpSpPr>
        <p:grpSpPr>
          <a:xfrm>
            <a:off x="563880" y="1127707"/>
            <a:ext cx="5701472" cy="4602585"/>
            <a:chOff x="6096000" y="537860"/>
            <a:chExt cx="5701472" cy="460258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86620DF-593B-26C7-FF89-8798667AE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96000" y="537860"/>
              <a:ext cx="5701472" cy="460258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5530126-6E15-14C8-98F5-918F200DFF4A}"/>
                </a:ext>
              </a:extLst>
            </p:cNvPr>
            <p:cNvSpPr txBox="1"/>
            <p:nvPr/>
          </p:nvSpPr>
          <p:spPr>
            <a:xfrm>
              <a:off x="8295898" y="2474470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Liquid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4BED2DA-5E43-1358-AADD-DEDDE1AD973F}"/>
                </a:ext>
              </a:extLst>
            </p:cNvPr>
            <p:cNvSpPr txBox="1"/>
            <p:nvPr/>
          </p:nvSpPr>
          <p:spPr>
            <a:xfrm>
              <a:off x="8010148" y="2883497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Gas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41578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8A8738-DEAF-A103-D86E-F480918D3893}"/>
                  </a:ext>
                </a:extLst>
              </p:cNvPr>
              <p:cNvSpPr txBox="1"/>
              <p:nvPr/>
            </p:nvSpPr>
            <p:spPr>
              <a:xfrm>
                <a:off x="6763045" y="1928642"/>
                <a:ext cx="4670104" cy="15997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/>
                  <a:t>Phase equilibria</a:t>
                </a:r>
              </a:p>
              <a:p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400" dirty="0"/>
                  <a:t>, liquid and gas are in equilibrium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8A8738-DEAF-A103-D86E-F480918D38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3045" y="1928642"/>
                <a:ext cx="4670104" cy="1599733"/>
              </a:xfrm>
              <a:prstGeom prst="rect">
                <a:avLst/>
              </a:prstGeom>
              <a:blipFill>
                <a:blip r:embed="rId3"/>
                <a:stretch>
                  <a:fillRect l="-1897" t="-3150" b="-78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9985DB7E-CC75-29CB-C986-E708E638E236}"/>
              </a:ext>
            </a:extLst>
          </p:cNvPr>
          <p:cNvSpPr txBox="1"/>
          <p:nvPr/>
        </p:nvSpPr>
        <p:spPr>
          <a:xfrm>
            <a:off x="-1" y="0"/>
            <a:ext cx="10383253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3. Equilibrium and connection to Clausius-Clapeyron</a:t>
            </a: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01C86D2-EA18-9ED0-3078-032395917D36}"/>
              </a:ext>
            </a:extLst>
          </p:cNvPr>
          <p:cNvGrpSpPr/>
          <p:nvPr/>
        </p:nvGrpSpPr>
        <p:grpSpPr>
          <a:xfrm>
            <a:off x="563880" y="1127707"/>
            <a:ext cx="5701472" cy="4602585"/>
            <a:chOff x="6096000" y="537860"/>
            <a:chExt cx="5701472" cy="460258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71A182A-D567-4DEA-B9A0-98ACD3E85B2E}"/>
                </a:ext>
              </a:extLst>
            </p:cNvPr>
            <p:cNvGrpSpPr/>
            <p:nvPr/>
          </p:nvGrpSpPr>
          <p:grpSpPr>
            <a:xfrm>
              <a:off x="6096000" y="537860"/>
              <a:ext cx="5701472" cy="4602585"/>
              <a:chOff x="6096000" y="537860"/>
              <a:chExt cx="5701472" cy="4602585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386620DF-593B-26C7-FF89-8798667AE7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96000" y="537860"/>
                <a:ext cx="5701472" cy="4602585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5530126-6E15-14C8-98F5-918F200DFF4A}"/>
                  </a:ext>
                </a:extLst>
              </p:cNvPr>
              <p:cNvSpPr txBox="1"/>
              <p:nvPr/>
            </p:nvSpPr>
            <p:spPr>
              <a:xfrm>
                <a:off x="8295898" y="2474470"/>
                <a:ext cx="2217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Liquid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4BED2DA-5E43-1358-AADD-DEDDE1AD973F}"/>
                  </a:ext>
                </a:extLst>
              </p:cNvPr>
              <p:cNvSpPr txBox="1"/>
              <p:nvPr/>
            </p:nvSpPr>
            <p:spPr>
              <a:xfrm>
                <a:off x="8010148" y="2883497"/>
                <a:ext cx="2217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Gas</a:t>
                </a:r>
              </a:p>
            </p:txBody>
          </p:sp>
        </p:grp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FDEC4A1-56AF-F566-0E2B-0B3FD28BCB0E}"/>
                </a:ext>
              </a:extLst>
            </p:cNvPr>
            <p:cNvSpPr/>
            <p:nvPr/>
          </p:nvSpPr>
          <p:spPr>
            <a:xfrm>
              <a:off x="7589520" y="2091690"/>
              <a:ext cx="2157312" cy="767080"/>
            </a:xfrm>
            <a:custGeom>
              <a:avLst/>
              <a:gdLst>
                <a:gd name="connsiteX0" fmla="*/ 0 w 2157312"/>
                <a:gd name="connsiteY0" fmla="*/ 0 h 767080"/>
                <a:gd name="connsiteX1" fmla="*/ 365760 w 2157312"/>
                <a:gd name="connsiteY1" fmla="*/ 205740 h 767080"/>
                <a:gd name="connsiteX2" fmla="*/ 400050 w 2157312"/>
                <a:gd name="connsiteY2" fmla="*/ 217170 h 767080"/>
                <a:gd name="connsiteX3" fmla="*/ 937260 w 2157312"/>
                <a:gd name="connsiteY3" fmla="*/ 411480 h 767080"/>
                <a:gd name="connsiteX4" fmla="*/ 1405890 w 2157312"/>
                <a:gd name="connsiteY4" fmla="*/ 548640 h 767080"/>
                <a:gd name="connsiteX5" fmla="*/ 1863090 w 2157312"/>
                <a:gd name="connsiteY5" fmla="*/ 674370 h 767080"/>
                <a:gd name="connsiteX6" fmla="*/ 2137410 w 2157312"/>
                <a:gd name="connsiteY6" fmla="*/ 754380 h 767080"/>
                <a:gd name="connsiteX7" fmla="*/ 2114550 w 2157312"/>
                <a:gd name="connsiteY7" fmla="*/ 765810 h 76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57312" h="767080">
                  <a:moveTo>
                    <a:pt x="0" y="0"/>
                  </a:moveTo>
                  <a:lnTo>
                    <a:pt x="365760" y="205740"/>
                  </a:lnTo>
                  <a:cubicBezTo>
                    <a:pt x="432435" y="241935"/>
                    <a:pt x="400050" y="217170"/>
                    <a:pt x="400050" y="217170"/>
                  </a:cubicBezTo>
                  <a:cubicBezTo>
                    <a:pt x="495300" y="251460"/>
                    <a:pt x="769620" y="356235"/>
                    <a:pt x="937260" y="411480"/>
                  </a:cubicBezTo>
                  <a:cubicBezTo>
                    <a:pt x="1104900" y="466725"/>
                    <a:pt x="1405890" y="548640"/>
                    <a:pt x="1405890" y="548640"/>
                  </a:cubicBezTo>
                  <a:lnTo>
                    <a:pt x="1863090" y="674370"/>
                  </a:lnTo>
                  <a:cubicBezTo>
                    <a:pt x="1985010" y="708660"/>
                    <a:pt x="2095500" y="739140"/>
                    <a:pt x="2137410" y="754380"/>
                  </a:cubicBezTo>
                  <a:cubicBezTo>
                    <a:pt x="2179320" y="769620"/>
                    <a:pt x="2146935" y="767715"/>
                    <a:pt x="2114550" y="765810"/>
                  </a:cubicBezTo>
                </a:path>
              </a:pathLst>
            </a:custGeom>
            <a:noFill/>
            <a:ln w="63500">
              <a:solidFill>
                <a:srgbClr val="00B050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81800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8A8738-DEAF-A103-D86E-F480918D3893}"/>
                  </a:ext>
                </a:extLst>
              </p:cNvPr>
              <p:cNvSpPr txBox="1"/>
              <p:nvPr/>
            </p:nvSpPr>
            <p:spPr>
              <a:xfrm>
                <a:off x="6763045" y="1928642"/>
                <a:ext cx="4670104" cy="15997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u="sng" dirty="0"/>
                  <a:t>Phase equilibria</a:t>
                </a:r>
              </a:p>
              <a:p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400" dirty="0"/>
                  <a:t>, liquid and gas are in equilibrium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8A8738-DEAF-A103-D86E-F480918D38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3045" y="1928642"/>
                <a:ext cx="4670104" cy="1599733"/>
              </a:xfrm>
              <a:prstGeom prst="rect">
                <a:avLst/>
              </a:prstGeom>
              <a:blipFill>
                <a:blip r:embed="rId3"/>
                <a:stretch>
                  <a:fillRect l="-1897" t="-3150" b="-78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9985DB7E-CC75-29CB-C986-E708E638E236}"/>
              </a:ext>
            </a:extLst>
          </p:cNvPr>
          <p:cNvSpPr txBox="1"/>
          <p:nvPr/>
        </p:nvSpPr>
        <p:spPr>
          <a:xfrm>
            <a:off x="-1" y="0"/>
            <a:ext cx="10383253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3. Equilibrium and connection to Clausius-Clapeyron</a:t>
            </a: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01C86D2-EA18-9ED0-3078-032395917D36}"/>
              </a:ext>
            </a:extLst>
          </p:cNvPr>
          <p:cNvGrpSpPr/>
          <p:nvPr/>
        </p:nvGrpSpPr>
        <p:grpSpPr>
          <a:xfrm>
            <a:off x="563880" y="1127707"/>
            <a:ext cx="5701472" cy="4602585"/>
            <a:chOff x="6096000" y="537860"/>
            <a:chExt cx="5701472" cy="460258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71A182A-D567-4DEA-B9A0-98ACD3E85B2E}"/>
                </a:ext>
              </a:extLst>
            </p:cNvPr>
            <p:cNvGrpSpPr/>
            <p:nvPr/>
          </p:nvGrpSpPr>
          <p:grpSpPr>
            <a:xfrm>
              <a:off x="6096000" y="537860"/>
              <a:ext cx="5701472" cy="4602585"/>
              <a:chOff x="6096000" y="537860"/>
              <a:chExt cx="5701472" cy="4602585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386620DF-593B-26C7-FF89-8798667AE7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96000" y="537860"/>
                <a:ext cx="5701472" cy="4602585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5530126-6E15-14C8-98F5-918F200DFF4A}"/>
                  </a:ext>
                </a:extLst>
              </p:cNvPr>
              <p:cNvSpPr txBox="1"/>
              <p:nvPr/>
            </p:nvSpPr>
            <p:spPr>
              <a:xfrm>
                <a:off x="8295898" y="2474470"/>
                <a:ext cx="2217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Liquid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4BED2DA-5E43-1358-AADD-DEDDE1AD973F}"/>
                  </a:ext>
                </a:extLst>
              </p:cNvPr>
              <p:cNvSpPr txBox="1"/>
              <p:nvPr/>
            </p:nvSpPr>
            <p:spPr>
              <a:xfrm>
                <a:off x="8010148" y="2883497"/>
                <a:ext cx="2217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Gas</a:t>
                </a:r>
              </a:p>
            </p:txBody>
          </p:sp>
        </p:grp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FDEC4A1-56AF-F566-0E2B-0B3FD28BCB0E}"/>
                </a:ext>
              </a:extLst>
            </p:cNvPr>
            <p:cNvSpPr/>
            <p:nvPr/>
          </p:nvSpPr>
          <p:spPr>
            <a:xfrm>
              <a:off x="7589520" y="2091690"/>
              <a:ext cx="2157312" cy="767080"/>
            </a:xfrm>
            <a:custGeom>
              <a:avLst/>
              <a:gdLst>
                <a:gd name="connsiteX0" fmla="*/ 0 w 2157312"/>
                <a:gd name="connsiteY0" fmla="*/ 0 h 767080"/>
                <a:gd name="connsiteX1" fmla="*/ 365760 w 2157312"/>
                <a:gd name="connsiteY1" fmla="*/ 205740 h 767080"/>
                <a:gd name="connsiteX2" fmla="*/ 400050 w 2157312"/>
                <a:gd name="connsiteY2" fmla="*/ 217170 h 767080"/>
                <a:gd name="connsiteX3" fmla="*/ 937260 w 2157312"/>
                <a:gd name="connsiteY3" fmla="*/ 411480 h 767080"/>
                <a:gd name="connsiteX4" fmla="*/ 1405890 w 2157312"/>
                <a:gd name="connsiteY4" fmla="*/ 548640 h 767080"/>
                <a:gd name="connsiteX5" fmla="*/ 1863090 w 2157312"/>
                <a:gd name="connsiteY5" fmla="*/ 674370 h 767080"/>
                <a:gd name="connsiteX6" fmla="*/ 2137410 w 2157312"/>
                <a:gd name="connsiteY6" fmla="*/ 754380 h 767080"/>
                <a:gd name="connsiteX7" fmla="*/ 2114550 w 2157312"/>
                <a:gd name="connsiteY7" fmla="*/ 765810 h 76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57312" h="767080">
                  <a:moveTo>
                    <a:pt x="0" y="0"/>
                  </a:moveTo>
                  <a:lnTo>
                    <a:pt x="365760" y="205740"/>
                  </a:lnTo>
                  <a:cubicBezTo>
                    <a:pt x="432435" y="241935"/>
                    <a:pt x="400050" y="217170"/>
                    <a:pt x="400050" y="217170"/>
                  </a:cubicBezTo>
                  <a:cubicBezTo>
                    <a:pt x="495300" y="251460"/>
                    <a:pt x="769620" y="356235"/>
                    <a:pt x="937260" y="411480"/>
                  </a:cubicBezTo>
                  <a:cubicBezTo>
                    <a:pt x="1104900" y="466725"/>
                    <a:pt x="1405890" y="548640"/>
                    <a:pt x="1405890" y="548640"/>
                  </a:cubicBezTo>
                  <a:lnTo>
                    <a:pt x="1863090" y="674370"/>
                  </a:lnTo>
                  <a:cubicBezTo>
                    <a:pt x="1985010" y="708660"/>
                    <a:pt x="2095500" y="739140"/>
                    <a:pt x="2137410" y="754380"/>
                  </a:cubicBezTo>
                  <a:cubicBezTo>
                    <a:pt x="2179320" y="769620"/>
                    <a:pt x="2146935" y="767715"/>
                    <a:pt x="2114550" y="765810"/>
                  </a:cubicBezTo>
                </a:path>
              </a:pathLst>
            </a:custGeom>
            <a:noFill/>
            <a:ln w="63500">
              <a:solidFill>
                <a:srgbClr val="00B050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DDDBC78-FD78-9E5F-117F-72286622EF09}"/>
              </a:ext>
            </a:extLst>
          </p:cNvPr>
          <p:cNvGrpSpPr/>
          <p:nvPr/>
        </p:nvGrpSpPr>
        <p:grpSpPr>
          <a:xfrm>
            <a:off x="5922463" y="3694122"/>
            <a:ext cx="3148181" cy="2988982"/>
            <a:chOff x="5752033" y="2076249"/>
            <a:chExt cx="3148181" cy="298898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F230DAA-C7D8-6CB8-0D45-8AE17190A919}"/>
                </a:ext>
              </a:extLst>
            </p:cNvPr>
            <p:cNvGrpSpPr/>
            <p:nvPr/>
          </p:nvGrpSpPr>
          <p:grpSpPr>
            <a:xfrm>
              <a:off x="5752033" y="2076249"/>
              <a:ext cx="3148181" cy="2988982"/>
              <a:chOff x="4270169" y="240930"/>
              <a:chExt cx="3148181" cy="2988982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A0CB9BA1-5341-40A1-7425-3DA7BCB66BE8}"/>
                  </a:ext>
                </a:extLst>
              </p:cNvPr>
              <p:cNvGrpSpPr/>
              <p:nvPr/>
            </p:nvGrpSpPr>
            <p:grpSpPr>
              <a:xfrm>
                <a:off x="4270169" y="240930"/>
                <a:ext cx="3148181" cy="2988982"/>
                <a:chOff x="8122016" y="738525"/>
                <a:chExt cx="3611879" cy="3372641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0B2150AF-2929-56C6-7929-DFC8D7F8B18A}"/>
                    </a:ext>
                  </a:extLst>
                </p:cNvPr>
                <p:cNvGrpSpPr/>
                <p:nvPr/>
              </p:nvGrpSpPr>
              <p:grpSpPr>
                <a:xfrm>
                  <a:off x="8122016" y="738525"/>
                  <a:ext cx="3611879" cy="3372641"/>
                  <a:chOff x="223734" y="1499666"/>
                  <a:chExt cx="3074185" cy="3352100"/>
                </a:xfrm>
              </p:grpSpPr>
              <p:pic>
                <p:nvPicPr>
                  <p:cNvPr id="19" name="Picture 2" descr="Image result for phase diagrams">
                    <a:extLst>
                      <a:ext uri="{FF2B5EF4-FFF2-40B4-BE49-F238E27FC236}">
                        <a16:creationId xmlns:a16="http://schemas.microsoft.com/office/drawing/2014/main" id="{85FFD53F-4389-6B6F-25C3-493367AECDE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773" b="5795"/>
                  <a:stretch/>
                </p:blipFill>
                <p:spPr bwMode="auto">
                  <a:xfrm>
                    <a:off x="406438" y="1828307"/>
                    <a:ext cx="2891481" cy="263248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20" name="Rectangle 19">
                    <a:extLst>
                      <a:ext uri="{FF2B5EF4-FFF2-40B4-BE49-F238E27FC236}">
                        <a16:creationId xmlns:a16="http://schemas.microsoft.com/office/drawing/2014/main" id="{986C951A-91B2-22DF-F2F4-BDF4D2E43A69}"/>
                      </a:ext>
                    </a:extLst>
                  </p:cNvPr>
                  <p:cNvSpPr/>
                  <p:nvPr/>
                </p:nvSpPr>
                <p:spPr>
                  <a:xfrm>
                    <a:off x="223734" y="1499666"/>
                    <a:ext cx="343364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sz="2400" dirty="0"/>
                      <a:t>P</a:t>
                    </a:r>
                  </a:p>
                </p:txBody>
              </p:sp>
              <p:sp>
                <p:nvSpPr>
                  <p:cNvPr id="21" name="Rectangle 20">
                    <a:extLst>
                      <a:ext uri="{FF2B5EF4-FFF2-40B4-BE49-F238E27FC236}">
                        <a16:creationId xmlns:a16="http://schemas.microsoft.com/office/drawing/2014/main" id="{7892FD74-2787-DD49-EA53-DAE1EFDABF41}"/>
                      </a:ext>
                    </a:extLst>
                  </p:cNvPr>
                  <p:cNvSpPr/>
                  <p:nvPr/>
                </p:nvSpPr>
                <p:spPr>
                  <a:xfrm>
                    <a:off x="2347899" y="4390101"/>
                    <a:ext cx="335348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sz="2400" dirty="0"/>
                      <a:t>T</a:t>
                    </a:r>
                  </a:p>
                </p:txBody>
              </p:sp>
            </p:grpSp>
            <p:sp>
              <p:nvSpPr>
                <p:cNvPr id="17" name="Freeform 16">
                  <a:extLst>
                    <a:ext uri="{FF2B5EF4-FFF2-40B4-BE49-F238E27FC236}">
                      <a16:creationId xmlns:a16="http://schemas.microsoft.com/office/drawing/2014/main" id="{95AD2E9B-D492-6CEE-426E-5B468851DC41}"/>
                    </a:ext>
                  </a:extLst>
                </p:cNvPr>
                <p:cNvSpPr/>
                <p:nvPr/>
              </p:nvSpPr>
              <p:spPr>
                <a:xfrm>
                  <a:off x="9483213" y="1968497"/>
                  <a:ext cx="1823428" cy="1241951"/>
                </a:xfrm>
                <a:custGeom>
                  <a:avLst/>
                  <a:gdLst>
                    <a:gd name="connsiteX0" fmla="*/ 0 w 1823428"/>
                    <a:gd name="connsiteY0" fmla="*/ 1241951 h 1241951"/>
                    <a:gd name="connsiteX1" fmla="*/ 353961 w 1823428"/>
                    <a:gd name="connsiteY1" fmla="*/ 1153461 h 1241951"/>
                    <a:gd name="connsiteX2" fmla="*/ 693174 w 1823428"/>
                    <a:gd name="connsiteY2" fmla="*/ 1064970 h 1241951"/>
                    <a:gd name="connsiteX3" fmla="*/ 988142 w 1823428"/>
                    <a:gd name="connsiteY3" fmla="*/ 917486 h 1241951"/>
                    <a:gd name="connsiteX4" fmla="*/ 1283110 w 1823428"/>
                    <a:gd name="connsiteY4" fmla="*/ 725757 h 1241951"/>
                    <a:gd name="connsiteX5" fmla="*/ 1548581 w 1823428"/>
                    <a:gd name="connsiteY5" fmla="*/ 460286 h 1241951"/>
                    <a:gd name="connsiteX6" fmla="*/ 1799303 w 1823428"/>
                    <a:gd name="connsiteY6" fmla="*/ 32583 h 1241951"/>
                    <a:gd name="connsiteX7" fmla="*/ 1799303 w 1823428"/>
                    <a:gd name="connsiteY7" fmla="*/ 62080 h 12419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23428" h="1241951">
                      <a:moveTo>
                        <a:pt x="0" y="1241951"/>
                      </a:moveTo>
                      <a:lnTo>
                        <a:pt x="353961" y="1153461"/>
                      </a:lnTo>
                      <a:cubicBezTo>
                        <a:pt x="469490" y="1123964"/>
                        <a:pt x="587477" y="1104299"/>
                        <a:pt x="693174" y="1064970"/>
                      </a:cubicBezTo>
                      <a:cubicBezTo>
                        <a:pt x="798871" y="1025641"/>
                        <a:pt x="889819" y="974021"/>
                        <a:pt x="988142" y="917486"/>
                      </a:cubicBezTo>
                      <a:cubicBezTo>
                        <a:pt x="1086465" y="860950"/>
                        <a:pt x="1189704" y="801957"/>
                        <a:pt x="1283110" y="725757"/>
                      </a:cubicBezTo>
                      <a:cubicBezTo>
                        <a:pt x="1376517" y="649557"/>
                        <a:pt x="1462549" y="575815"/>
                        <a:pt x="1548581" y="460286"/>
                      </a:cubicBezTo>
                      <a:cubicBezTo>
                        <a:pt x="1634613" y="344757"/>
                        <a:pt x="1757516" y="98951"/>
                        <a:pt x="1799303" y="32583"/>
                      </a:cubicBezTo>
                      <a:cubicBezTo>
                        <a:pt x="1841090" y="-33785"/>
                        <a:pt x="1820196" y="14147"/>
                        <a:pt x="1799303" y="62080"/>
                      </a:cubicBezTo>
                    </a:path>
                  </a:pathLst>
                </a:custGeom>
                <a:noFill/>
                <a:ln w="101600"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Freeform 17">
                  <a:extLst>
                    <a:ext uri="{FF2B5EF4-FFF2-40B4-BE49-F238E27FC236}">
                      <a16:creationId xmlns:a16="http://schemas.microsoft.com/office/drawing/2014/main" id="{E987D105-56D7-7C7E-7346-B9A36AFBDD31}"/>
                    </a:ext>
                  </a:extLst>
                </p:cNvPr>
                <p:cNvSpPr/>
                <p:nvPr/>
              </p:nvSpPr>
              <p:spPr>
                <a:xfrm>
                  <a:off x="8409904" y="3258355"/>
                  <a:ext cx="991673" cy="402963"/>
                </a:xfrm>
                <a:custGeom>
                  <a:avLst/>
                  <a:gdLst>
                    <a:gd name="connsiteX0" fmla="*/ 0 w 991673"/>
                    <a:gd name="connsiteY0" fmla="*/ 399245 h 402963"/>
                    <a:gd name="connsiteX1" fmla="*/ 218941 w 991673"/>
                    <a:gd name="connsiteY1" fmla="*/ 399245 h 402963"/>
                    <a:gd name="connsiteX2" fmla="*/ 360609 w 991673"/>
                    <a:gd name="connsiteY2" fmla="*/ 360608 h 402963"/>
                    <a:gd name="connsiteX3" fmla="*/ 579550 w 991673"/>
                    <a:gd name="connsiteY3" fmla="*/ 283335 h 402963"/>
                    <a:gd name="connsiteX4" fmla="*/ 721217 w 991673"/>
                    <a:gd name="connsiteY4" fmla="*/ 218941 h 402963"/>
                    <a:gd name="connsiteX5" fmla="*/ 875764 w 991673"/>
                    <a:gd name="connsiteY5" fmla="*/ 103031 h 402963"/>
                    <a:gd name="connsiteX6" fmla="*/ 991673 w 991673"/>
                    <a:gd name="connsiteY6" fmla="*/ 0 h 402963"/>
                    <a:gd name="connsiteX7" fmla="*/ 991673 w 991673"/>
                    <a:gd name="connsiteY7" fmla="*/ 0 h 4029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91673" h="402963">
                      <a:moveTo>
                        <a:pt x="0" y="399245"/>
                      </a:moveTo>
                      <a:cubicBezTo>
                        <a:pt x="79419" y="402465"/>
                        <a:pt x="158839" y="405685"/>
                        <a:pt x="218941" y="399245"/>
                      </a:cubicBezTo>
                      <a:cubicBezTo>
                        <a:pt x="279043" y="392805"/>
                        <a:pt x="300508" y="379926"/>
                        <a:pt x="360609" y="360608"/>
                      </a:cubicBezTo>
                      <a:cubicBezTo>
                        <a:pt x="420711" y="341290"/>
                        <a:pt x="519449" y="306946"/>
                        <a:pt x="579550" y="283335"/>
                      </a:cubicBezTo>
                      <a:cubicBezTo>
                        <a:pt x="639651" y="259724"/>
                        <a:pt x="671848" y="248992"/>
                        <a:pt x="721217" y="218941"/>
                      </a:cubicBezTo>
                      <a:cubicBezTo>
                        <a:pt x="770586" y="188890"/>
                        <a:pt x="830688" y="139521"/>
                        <a:pt x="875764" y="103031"/>
                      </a:cubicBezTo>
                      <a:cubicBezTo>
                        <a:pt x="920840" y="66541"/>
                        <a:pt x="991673" y="0"/>
                        <a:pt x="991673" y="0"/>
                      </a:cubicBezTo>
                      <a:lnTo>
                        <a:pt x="991673" y="0"/>
                      </a:lnTo>
                    </a:path>
                  </a:pathLst>
                </a:custGeom>
                <a:noFill/>
                <a:ln w="101600">
                  <a:solidFill>
                    <a:schemeClr val="accent2"/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rgbClr val="00B050"/>
                    </a:solidFill>
                  </a:endParaRPr>
                </a:p>
              </p:txBody>
            </p:sp>
          </p:grp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9E231CBC-1C87-3D70-A5E6-DA53DC41D1E7}"/>
                  </a:ext>
                </a:extLst>
              </p:cNvPr>
              <p:cNvCxnSpPr>
                <a:cxnSpLocks/>
                <a:stCxn id="17" idx="5"/>
              </p:cNvCxnSpPr>
              <p:nvPr/>
            </p:nvCxnSpPr>
            <p:spPr>
              <a:xfrm flipV="1">
                <a:off x="6806386" y="1228099"/>
                <a:ext cx="300338" cy="510811"/>
              </a:xfrm>
              <a:prstGeom prst="straightConnector1">
                <a:avLst/>
              </a:prstGeom>
              <a:ln w="1016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999C50F2-93F7-A6B1-0501-7B37E4470AA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23407" y="2822298"/>
                <a:ext cx="265948" cy="3296"/>
              </a:xfrm>
              <a:prstGeom prst="line">
                <a:avLst/>
              </a:prstGeom>
              <a:ln w="101600">
                <a:solidFill>
                  <a:schemeClr val="accent2"/>
                </a:solidFill>
                <a:prstDash val="sysDot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EAF20882-FF60-744D-4AF3-F575304EAF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67323" y="2365420"/>
              <a:ext cx="335311" cy="1862929"/>
            </a:xfrm>
            <a:prstGeom prst="line">
              <a:avLst/>
            </a:prstGeom>
            <a:ln w="127000"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89836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F0B8355C-D578-BD49-9FAC-37E3A1FBDCB4}"/>
              </a:ext>
            </a:extLst>
          </p:cNvPr>
          <p:cNvCxnSpPr>
            <a:cxnSpLocks/>
          </p:cNvCxnSpPr>
          <p:nvPr/>
        </p:nvCxnSpPr>
        <p:spPr>
          <a:xfrm>
            <a:off x="7275168" y="3567535"/>
            <a:ext cx="852504" cy="126158"/>
          </a:xfrm>
          <a:prstGeom prst="straightConnector1">
            <a:avLst/>
          </a:prstGeom>
          <a:ln w="63500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072B1D6-545D-AA40-B6D8-C428FA02EAA3}"/>
              </a:ext>
            </a:extLst>
          </p:cNvPr>
          <p:cNvSpPr txBox="1"/>
          <p:nvPr/>
        </p:nvSpPr>
        <p:spPr>
          <a:xfrm>
            <a:off x="0" y="0"/>
            <a:ext cx="9480884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4. Equilibrium and connection to Clapeyron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5D9138-5C67-424D-A363-8E112B2B55CB}"/>
              </a:ext>
            </a:extLst>
          </p:cNvPr>
          <p:cNvSpPr txBox="1"/>
          <p:nvPr/>
        </p:nvSpPr>
        <p:spPr>
          <a:xfrm>
            <a:off x="6962347" y="3326571"/>
            <a:ext cx="312821" cy="36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375FE0-714A-154C-9859-B11EC3A30845}"/>
              </a:ext>
            </a:extLst>
          </p:cNvPr>
          <p:cNvSpPr txBox="1"/>
          <p:nvPr/>
        </p:nvSpPr>
        <p:spPr>
          <a:xfrm>
            <a:off x="8127672" y="3510132"/>
            <a:ext cx="312821" cy="36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6CAF89-1B59-FDFF-22C7-842A700221B1}"/>
              </a:ext>
            </a:extLst>
          </p:cNvPr>
          <p:cNvGrpSpPr/>
          <p:nvPr/>
        </p:nvGrpSpPr>
        <p:grpSpPr>
          <a:xfrm>
            <a:off x="563880" y="1127707"/>
            <a:ext cx="5701472" cy="4602585"/>
            <a:chOff x="6096000" y="537860"/>
            <a:chExt cx="5701472" cy="460258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A555111-FF60-2D4D-F451-450C6F574D7D}"/>
                </a:ext>
              </a:extLst>
            </p:cNvPr>
            <p:cNvGrpSpPr/>
            <p:nvPr/>
          </p:nvGrpSpPr>
          <p:grpSpPr>
            <a:xfrm>
              <a:off x="6096000" y="537860"/>
              <a:ext cx="5701472" cy="4602585"/>
              <a:chOff x="6096000" y="537860"/>
              <a:chExt cx="5701472" cy="4602585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9B6E85E-168D-1933-58C3-F995F6CA3F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6000" y="537860"/>
                <a:ext cx="5701472" cy="4602585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99730B6-A231-7304-942B-22F7B90A63B0}"/>
                  </a:ext>
                </a:extLst>
              </p:cNvPr>
              <p:cNvSpPr txBox="1"/>
              <p:nvPr/>
            </p:nvSpPr>
            <p:spPr>
              <a:xfrm>
                <a:off x="8295898" y="2474470"/>
                <a:ext cx="2217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Liquid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77ABDA8-C95C-0ECE-E4B6-B4064EF48505}"/>
                  </a:ext>
                </a:extLst>
              </p:cNvPr>
              <p:cNvSpPr txBox="1"/>
              <p:nvPr/>
            </p:nvSpPr>
            <p:spPr>
              <a:xfrm>
                <a:off x="8010148" y="2883497"/>
                <a:ext cx="2217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Gas</a:t>
                </a:r>
              </a:p>
            </p:txBody>
          </p:sp>
        </p:grp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3B7759A-EF3F-90DF-8A67-E14DFE39F73A}"/>
                </a:ext>
              </a:extLst>
            </p:cNvPr>
            <p:cNvSpPr/>
            <p:nvPr/>
          </p:nvSpPr>
          <p:spPr>
            <a:xfrm>
              <a:off x="7589520" y="2091690"/>
              <a:ext cx="2157312" cy="767080"/>
            </a:xfrm>
            <a:custGeom>
              <a:avLst/>
              <a:gdLst>
                <a:gd name="connsiteX0" fmla="*/ 0 w 2157312"/>
                <a:gd name="connsiteY0" fmla="*/ 0 h 767080"/>
                <a:gd name="connsiteX1" fmla="*/ 365760 w 2157312"/>
                <a:gd name="connsiteY1" fmla="*/ 205740 h 767080"/>
                <a:gd name="connsiteX2" fmla="*/ 400050 w 2157312"/>
                <a:gd name="connsiteY2" fmla="*/ 217170 h 767080"/>
                <a:gd name="connsiteX3" fmla="*/ 937260 w 2157312"/>
                <a:gd name="connsiteY3" fmla="*/ 411480 h 767080"/>
                <a:gd name="connsiteX4" fmla="*/ 1405890 w 2157312"/>
                <a:gd name="connsiteY4" fmla="*/ 548640 h 767080"/>
                <a:gd name="connsiteX5" fmla="*/ 1863090 w 2157312"/>
                <a:gd name="connsiteY5" fmla="*/ 674370 h 767080"/>
                <a:gd name="connsiteX6" fmla="*/ 2137410 w 2157312"/>
                <a:gd name="connsiteY6" fmla="*/ 754380 h 767080"/>
                <a:gd name="connsiteX7" fmla="*/ 2114550 w 2157312"/>
                <a:gd name="connsiteY7" fmla="*/ 765810 h 76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57312" h="767080">
                  <a:moveTo>
                    <a:pt x="0" y="0"/>
                  </a:moveTo>
                  <a:lnTo>
                    <a:pt x="365760" y="205740"/>
                  </a:lnTo>
                  <a:cubicBezTo>
                    <a:pt x="432435" y="241935"/>
                    <a:pt x="400050" y="217170"/>
                    <a:pt x="400050" y="217170"/>
                  </a:cubicBezTo>
                  <a:cubicBezTo>
                    <a:pt x="495300" y="251460"/>
                    <a:pt x="769620" y="356235"/>
                    <a:pt x="937260" y="411480"/>
                  </a:cubicBezTo>
                  <a:cubicBezTo>
                    <a:pt x="1104900" y="466725"/>
                    <a:pt x="1405890" y="548640"/>
                    <a:pt x="1405890" y="548640"/>
                  </a:cubicBezTo>
                  <a:lnTo>
                    <a:pt x="1863090" y="674370"/>
                  </a:lnTo>
                  <a:cubicBezTo>
                    <a:pt x="1985010" y="708660"/>
                    <a:pt x="2095500" y="739140"/>
                    <a:pt x="2137410" y="754380"/>
                  </a:cubicBezTo>
                  <a:cubicBezTo>
                    <a:pt x="2179320" y="769620"/>
                    <a:pt x="2146935" y="767715"/>
                    <a:pt x="2114550" y="765810"/>
                  </a:cubicBezTo>
                </a:path>
              </a:pathLst>
            </a:custGeom>
            <a:noFill/>
            <a:ln w="63500">
              <a:solidFill>
                <a:srgbClr val="00B050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D83C574-C2C4-8C44-8D72-1D5B412B1BD5}"/>
                  </a:ext>
                </a:extLst>
              </p:cNvPr>
              <p:cNvSpPr txBox="1"/>
              <p:nvPr/>
            </p:nvSpPr>
            <p:spPr>
              <a:xfrm>
                <a:off x="5800438" y="515530"/>
                <a:ext cx="6454381" cy="622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At point A, equilibrium =&gt;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endParaRPr lang="en-US" sz="2400" dirty="0"/>
              </a:p>
              <a:p>
                <a:r>
                  <a:rPr lang="en-US" sz="2400" dirty="0"/>
                  <a:t>At point B, equilibrium =&gt;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′=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Of course, going from A to B, the </a:t>
                </a:r>
                <a:r>
                  <a:rPr lang="en-US" sz="2400" dirty="0" err="1"/>
                  <a:t>Gs</a:t>
                </a:r>
                <a:r>
                  <a:rPr lang="en-US" sz="2400" dirty="0"/>
                  <a:t> can change: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=−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𝑑𝑇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𝑑𝑃</m:t>
                    </m:r>
                  </m:oMath>
                </a14:m>
                <a:r>
                  <a:rPr lang="en-US" sz="2400" dirty="0"/>
                  <a:t> </a:t>
                </a:r>
              </a:p>
              <a:p>
                <a:r>
                  <a:rPr lang="en-US" sz="2400" b="0" i="1" dirty="0">
                    <a:latin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=−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𝑑𝑇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𝑑𝑃</m:t>
                    </m:r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:r>
                  <a:rPr lang="en-US" sz="2400" dirty="0"/>
                  <a:t>But the </a:t>
                </a:r>
                <a:r>
                  <a:rPr lang="en-US" sz="2400" dirty="0" err="1"/>
                  <a:t>Gs</a:t>
                </a:r>
                <a:r>
                  <a:rPr lang="en-US" sz="2400" dirty="0"/>
                  <a:t> </a:t>
                </a:r>
                <a:r>
                  <a:rPr lang="en-US" sz="2400" b="1" dirty="0"/>
                  <a:t>have to change the same amount </a:t>
                </a:r>
                <a:r>
                  <a:rPr lang="en-US" sz="2400" dirty="0"/>
                  <a:t>to </a:t>
                </a:r>
                <a:r>
                  <a:rPr lang="en-US" sz="2400" b="1" dirty="0"/>
                  <a:t>remain in equilibrium</a:t>
                </a:r>
                <a:r>
                  <a:rPr lang="en-US" sz="2400" dirty="0"/>
                  <a:t>! So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endParaRPr lang="en-US" sz="2400" b="0" dirty="0"/>
              </a:p>
              <a:p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⇒ </m:t>
                      </m:r>
                      <m:f>
                        <m:fPr>
                          <m:ctrlP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𝒅𝑷</m:t>
                          </m:r>
                        </m:num>
                        <m:den>
                          <m: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𝒅𝑻</m:t>
                          </m:r>
                        </m:den>
                      </m:f>
                      <m:r>
                        <a:rPr lang="en-US" sz="24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𝑺</m:t>
                              </m:r>
                            </m:e>
                            <m:sub>
                              <m: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𝒗𝒂𝒑</m:t>
                              </m:r>
                            </m:sub>
                          </m:sSub>
                        </m:num>
                        <m:den>
                          <m: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𝑽</m:t>
                              </m:r>
                            </m:e>
                            <m:sub>
                              <m: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𝒗𝒂𝒑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Clapeyron!!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D83C574-C2C4-8C44-8D72-1D5B412B1B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0438" y="515530"/>
                <a:ext cx="6454381" cy="6227218"/>
              </a:xfrm>
              <a:prstGeom prst="rect">
                <a:avLst/>
              </a:prstGeom>
              <a:blipFill>
                <a:blip r:embed="rId4"/>
                <a:stretch>
                  <a:fillRect l="-1375" t="-611" b="-14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2DE8A603-18BE-FD8C-EFE5-09ED01506911}"/>
              </a:ext>
            </a:extLst>
          </p:cNvPr>
          <p:cNvSpPr txBox="1"/>
          <p:nvPr/>
        </p:nvSpPr>
        <p:spPr>
          <a:xfrm>
            <a:off x="2215322" y="2662293"/>
            <a:ext cx="312821" cy="36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0A729D-D982-0835-79EC-F3AA44EE7596}"/>
              </a:ext>
            </a:extLst>
          </p:cNvPr>
          <p:cNvSpPr txBox="1"/>
          <p:nvPr/>
        </p:nvSpPr>
        <p:spPr>
          <a:xfrm>
            <a:off x="2876640" y="2910298"/>
            <a:ext cx="312821" cy="36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E9DE538A-7728-3659-7DF8-D08AA7D9EB91}"/>
              </a:ext>
            </a:extLst>
          </p:cNvPr>
          <p:cNvSpPr/>
          <p:nvPr/>
        </p:nvSpPr>
        <p:spPr>
          <a:xfrm>
            <a:off x="8284082" y="5029200"/>
            <a:ext cx="1900048" cy="910198"/>
          </a:xfrm>
          <a:prstGeom prst="frame">
            <a:avLst>
              <a:gd name="adj1" fmla="val 496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650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F0B8355C-D578-BD49-9FAC-37E3A1FBDCB4}"/>
              </a:ext>
            </a:extLst>
          </p:cNvPr>
          <p:cNvCxnSpPr>
            <a:cxnSpLocks/>
          </p:cNvCxnSpPr>
          <p:nvPr/>
        </p:nvCxnSpPr>
        <p:spPr>
          <a:xfrm>
            <a:off x="7275168" y="3567535"/>
            <a:ext cx="852504" cy="126158"/>
          </a:xfrm>
          <a:prstGeom prst="straightConnector1">
            <a:avLst/>
          </a:prstGeom>
          <a:ln w="63500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072B1D6-545D-AA40-B6D8-C428FA02EAA3}"/>
              </a:ext>
            </a:extLst>
          </p:cNvPr>
          <p:cNvSpPr txBox="1"/>
          <p:nvPr/>
        </p:nvSpPr>
        <p:spPr>
          <a:xfrm>
            <a:off x="0" y="0"/>
            <a:ext cx="9480884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4. Equilibrium and connection to Clapeyron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5D9138-5C67-424D-A363-8E112B2B55CB}"/>
              </a:ext>
            </a:extLst>
          </p:cNvPr>
          <p:cNvSpPr txBox="1"/>
          <p:nvPr/>
        </p:nvSpPr>
        <p:spPr>
          <a:xfrm>
            <a:off x="6962347" y="3326571"/>
            <a:ext cx="312821" cy="36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375FE0-714A-154C-9859-B11EC3A30845}"/>
              </a:ext>
            </a:extLst>
          </p:cNvPr>
          <p:cNvSpPr txBox="1"/>
          <p:nvPr/>
        </p:nvSpPr>
        <p:spPr>
          <a:xfrm>
            <a:off x="8127672" y="3510132"/>
            <a:ext cx="312821" cy="36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86CAF89-1B59-FDFF-22C7-842A700221B1}"/>
              </a:ext>
            </a:extLst>
          </p:cNvPr>
          <p:cNvGrpSpPr/>
          <p:nvPr/>
        </p:nvGrpSpPr>
        <p:grpSpPr>
          <a:xfrm>
            <a:off x="563880" y="1127707"/>
            <a:ext cx="5701472" cy="4602585"/>
            <a:chOff x="6096000" y="537860"/>
            <a:chExt cx="5701472" cy="460258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A555111-FF60-2D4D-F451-450C6F574D7D}"/>
                </a:ext>
              </a:extLst>
            </p:cNvPr>
            <p:cNvGrpSpPr/>
            <p:nvPr/>
          </p:nvGrpSpPr>
          <p:grpSpPr>
            <a:xfrm>
              <a:off x="6096000" y="537860"/>
              <a:ext cx="5701472" cy="4602585"/>
              <a:chOff x="6096000" y="537860"/>
              <a:chExt cx="5701472" cy="4602585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9B6E85E-168D-1933-58C3-F995F6CA3F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6000" y="537860"/>
                <a:ext cx="5701472" cy="4602585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99730B6-A231-7304-942B-22F7B90A63B0}"/>
                  </a:ext>
                </a:extLst>
              </p:cNvPr>
              <p:cNvSpPr txBox="1"/>
              <p:nvPr/>
            </p:nvSpPr>
            <p:spPr>
              <a:xfrm>
                <a:off x="8295898" y="2474470"/>
                <a:ext cx="2217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Liquid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77ABDA8-C95C-0ECE-E4B6-B4064EF48505}"/>
                  </a:ext>
                </a:extLst>
              </p:cNvPr>
              <p:cNvSpPr txBox="1"/>
              <p:nvPr/>
            </p:nvSpPr>
            <p:spPr>
              <a:xfrm>
                <a:off x="8010148" y="2883497"/>
                <a:ext cx="2217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Gas</a:t>
                </a:r>
              </a:p>
            </p:txBody>
          </p:sp>
        </p:grp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3B7759A-EF3F-90DF-8A67-E14DFE39F73A}"/>
                </a:ext>
              </a:extLst>
            </p:cNvPr>
            <p:cNvSpPr/>
            <p:nvPr/>
          </p:nvSpPr>
          <p:spPr>
            <a:xfrm>
              <a:off x="7589520" y="2091690"/>
              <a:ext cx="2157312" cy="767080"/>
            </a:xfrm>
            <a:custGeom>
              <a:avLst/>
              <a:gdLst>
                <a:gd name="connsiteX0" fmla="*/ 0 w 2157312"/>
                <a:gd name="connsiteY0" fmla="*/ 0 h 767080"/>
                <a:gd name="connsiteX1" fmla="*/ 365760 w 2157312"/>
                <a:gd name="connsiteY1" fmla="*/ 205740 h 767080"/>
                <a:gd name="connsiteX2" fmla="*/ 400050 w 2157312"/>
                <a:gd name="connsiteY2" fmla="*/ 217170 h 767080"/>
                <a:gd name="connsiteX3" fmla="*/ 937260 w 2157312"/>
                <a:gd name="connsiteY3" fmla="*/ 411480 h 767080"/>
                <a:gd name="connsiteX4" fmla="*/ 1405890 w 2157312"/>
                <a:gd name="connsiteY4" fmla="*/ 548640 h 767080"/>
                <a:gd name="connsiteX5" fmla="*/ 1863090 w 2157312"/>
                <a:gd name="connsiteY5" fmla="*/ 674370 h 767080"/>
                <a:gd name="connsiteX6" fmla="*/ 2137410 w 2157312"/>
                <a:gd name="connsiteY6" fmla="*/ 754380 h 767080"/>
                <a:gd name="connsiteX7" fmla="*/ 2114550 w 2157312"/>
                <a:gd name="connsiteY7" fmla="*/ 765810 h 76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57312" h="767080">
                  <a:moveTo>
                    <a:pt x="0" y="0"/>
                  </a:moveTo>
                  <a:lnTo>
                    <a:pt x="365760" y="205740"/>
                  </a:lnTo>
                  <a:cubicBezTo>
                    <a:pt x="432435" y="241935"/>
                    <a:pt x="400050" y="217170"/>
                    <a:pt x="400050" y="217170"/>
                  </a:cubicBezTo>
                  <a:cubicBezTo>
                    <a:pt x="495300" y="251460"/>
                    <a:pt x="769620" y="356235"/>
                    <a:pt x="937260" y="411480"/>
                  </a:cubicBezTo>
                  <a:cubicBezTo>
                    <a:pt x="1104900" y="466725"/>
                    <a:pt x="1405890" y="548640"/>
                    <a:pt x="1405890" y="548640"/>
                  </a:cubicBezTo>
                  <a:lnTo>
                    <a:pt x="1863090" y="674370"/>
                  </a:lnTo>
                  <a:cubicBezTo>
                    <a:pt x="1985010" y="708660"/>
                    <a:pt x="2095500" y="739140"/>
                    <a:pt x="2137410" y="754380"/>
                  </a:cubicBezTo>
                  <a:cubicBezTo>
                    <a:pt x="2179320" y="769620"/>
                    <a:pt x="2146935" y="767715"/>
                    <a:pt x="2114550" y="765810"/>
                  </a:cubicBezTo>
                </a:path>
              </a:pathLst>
            </a:custGeom>
            <a:noFill/>
            <a:ln w="63500">
              <a:solidFill>
                <a:srgbClr val="00B050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D83C574-C2C4-8C44-8D72-1D5B412B1BD5}"/>
                  </a:ext>
                </a:extLst>
              </p:cNvPr>
              <p:cNvSpPr txBox="1"/>
              <p:nvPr/>
            </p:nvSpPr>
            <p:spPr>
              <a:xfrm>
                <a:off x="5800438" y="515530"/>
                <a:ext cx="6454381" cy="622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At point A, equilibrium =&gt;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endParaRPr lang="en-US" sz="2400" dirty="0"/>
              </a:p>
              <a:p>
                <a:r>
                  <a:rPr lang="en-US" sz="2400" dirty="0"/>
                  <a:t>At point B, equilibrium =&gt;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′=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Of course, going from A to B, the </a:t>
                </a:r>
                <a:r>
                  <a:rPr lang="en-US" sz="2400" dirty="0" err="1"/>
                  <a:t>Gs</a:t>
                </a:r>
                <a:r>
                  <a:rPr lang="en-US" sz="2400" dirty="0"/>
                  <a:t> can change: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=−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𝑑𝑇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𝑑𝑃</m:t>
                    </m:r>
                  </m:oMath>
                </a14:m>
                <a:r>
                  <a:rPr lang="en-US" sz="2400" dirty="0"/>
                  <a:t> </a:t>
                </a:r>
              </a:p>
              <a:p>
                <a:r>
                  <a:rPr lang="en-US" sz="2400" b="0" i="1" dirty="0">
                    <a:latin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=−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𝑑𝑇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𝑑𝑃</m:t>
                    </m:r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:r>
                  <a:rPr lang="en-US" sz="2400" dirty="0"/>
                  <a:t>But the </a:t>
                </a:r>
                <a:r>
                  <a:rPr lang="en-US" sz="2400" dirty="0" err="1"/>
                  <a:t>Gs</a:t>
                </a:r>
                <a:r>
                  <a:rPr lang="en-US" sz="2400" dirty="0"/>
                  <a:t> </a:t>
                </a:r>
                <a:r>
                  <a:rPr lang="en-US" sz="2400" b="1" dirty="0"/>
                  <a:t>have to change the same amount </a:t>
                </a:r>
                <a:r>
                  <a:rPr lang="en-US" sz="2400" dirty="0"/>
                  <a:t>to </a:t>
                </a:r>
                <a:r>
                  <a:rPr lang="en-US" sz="2400" b="1" dirty="0"/>
                  <a:t>remain in equilibrium</a:t>
                </a:r>
                <a:r>
                  <a:rPr lang="en-US" sz="2400" dirty="0"/>
                  <a:t>! So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endParaRPr lang="en-US" sz="2400" b="0" dirty="0"/>
              </a:p>
              <a:p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⇒ </m:t>
                      </m:r>
                      <m:f>
                        <m:fPr>
                          <m:ctrlP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𝒅𝑷</m:t>
                          </m:r>
                        </m:num>
                        <m:den>
                          <m: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𝒅𝑻</m:t>
                          </m:r>
                        </m:den>
                      </m:f>
                      <m:r>
                        <a:rPr lang="en-US" sz="24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𝑺</m:t>
                              </m:r>
                            </m:e>
                            <m:sub>
                              <m: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𝒗𝒂𝒑</m:t>
                              </m:r>
                            </m:sub>
                          </m:sSub>
                        </m:num>
                        <m:den>
                          <m:r>
                            <a:rPr lang="en-US" sz="24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𝑽</m:t>
                              </m:r>
                            </m:e>
                            <m:sub>
                              <m:r>
                                <a:rPr lang="en-US" sz="2400" b="1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𝒗𝒂𝒑</m:t>
                              </m:r>
                            </m:sub>
                          </m:sSub>
                        </m:den>
                      </m:f>
                      <m:r>
                        <a:rPr lang="en-US" sz="24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1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4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sz="2400" b="1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𝑯</m:t>
                              </m:r>
                            </m:e>
                            <m:sub>
                              <m:r>
                                <a:rPr lang="en-US" sz="2400" b="1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𝒗𝒂𝒑</m:t>
                              </m:r>
                            </m:sub>
                          </m:sSub>
                        </m:num>
                        <m:den>
                          <m:r>
                            <a:rPr lang="en-US" sz="24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𝑻</m:t>
                          </m:r>
                          <m:r>
                            <a:rPr lang="en-US" sz="24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∆</m:t>
                          </m:r>
                          <m:sSub>
                            <m:sSubPr>
                              <m:ctrlPr>
                                <a:rPr lang="en-US" sz="2400" b="1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𝑽</m:t>
                              </m:r>
                            </m:e>
                            <m:sub>
                              <m:r>
                                <a:rPr lang="en-US" sz="2400" b="1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𝒗𝒂𝒑</m:t>
                              </m:r>
                            </m:sub>
                          </m:sSub>
                        </m:den>
                      </m:f>
                      <m:r>
                        <m:rPr>
                          <m:nor/>
                        </m:rPr>
                        <a:rPr lang="en-US" sz="2400" b="1" dirty="0"/>
                        <m:t> </m:t>
                      </m:r>
                    </m:oMath>
                  </m:oMathPara>
                </a14:m>
                <a:endParaRPr lang="en-US" sz="2400" b="1" dirty="0"/>
              </a:p>
              <a:p>
                <a:endParaRPr lang="en-US" sz="2400" dirty="0"/>
              </a:p>
              <a:p>
                <a:r>
                  <a:rPr lang="en-US" sz="2400" dirty="0"/>
                  <a:t>Clapeyron + TDE (we already showed this)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D83C574-C2C4-8C44-8D72-1D5B412B1B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0438" y="515530"/>
                <a:ext cx="6454381" cy="6227218"/>
              </a:xfrm>
              <a:prstGeom prst="rect">
                <a:avLst/>
              </a:prstGeom>
              <a:blipFill>
                <a:blip r:embed="rId4"/>
                <a:stretch>
                  <a:fillRect l="-1375" t="-611" b="-14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2DE8A603-18BE-FD8C-EFE5-09ED01506911}"/>
              </a:ext>
            </a:extLst>
          </p:cNvPr>
          <p:cNvSpPr txBox="1"/>
          <p:nvPr/>
        </p:nvSpPr>
        <p:spPr>
          <a:xfrm>
            <a:off x="2215322" y="2662293"/>
            <a:ext cx="312821" cy="36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0A729D-D982-0835-79EC-F3AA44EE7596}"/>
              </a:ext>
            </a:extLst>
          </p:cNvPr>
          <p:cNvSpPr txBox="1"/>
          <p:nvPr/>
        </p:nvSpPr>
        <p:spPr>
          <a:xfrm>
            <a:off x="2876640" y="2910298"/>
            <a:ext cx="312821" cy="36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E9DE538A-7728-3659-7DF8-D08AA7D9EB91}"/>
              </a:ext>
            </a:extLst>
          </p:cNvPr>
          <p:cNvSpPr/>
          <p:nvPr/>
        </p:nvSpPr>
        <p:spPr>
          <a:xfrm>
            <a:off x="7370342" y="5029200"/>
            <a:ext cx="3613888" cy="910198"/>
          </a:xfrm>
          <a:prstGeom prst="frame">
            <a:avLst>
              <a:gd name="adj1" fmla="val 496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970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big picture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/>
              <p:nvPr/>
            </p:nvSpPr>
            <p:spPr>
              <a:xfrm>
                <a:off x="80010" y="1155491"/>
                <a:ext cx="5955632" cy="461665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𝐶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D09A33-43E0-3A4F-BA30-2A0169EC5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10" y="1155491"/>
                <a:ext cx="5955632" cy="461665"/>
              </a:xfrm>
              <a:prstGeom prst="rect">
                <a:avLst/>
              </a:prstGeom>
              <a:blipFill>
                <a:blip r:embed="rId2"/>
                <a:stretch>
                  <a:fillRect b="-10526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DD1872D-D93D-9A5F-D57F-2E9618863979}"/>
              </a:ext>
            </a:extLst>
          </p:cNvPr>
          <p:cNvSpPr txBox="1"/>
          <p:nvPr/>
        </p:nvSpPr>
        <p:spPr>
          <a:xfrm>
            <a:off x="79997" y="1952355"/>
            <a:ext cx="2238582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Heat</a:t>
            </a:r>
            <a:r>
              <a:rPr lang="en-US" sz="2400" dirty="0"/>
              <a:t> goes in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502DE7D-58A8-3D3F-9FB3-378AB75C1ADF}"/>
                  </a:ext>
                </a:extLst>
              </p:cNvPr>
              <p:cNvSpPr txBox="1"/>
              <p:nvPr/>
            </p:nvSpPr>
            <p:spPr>
              <a:xfrm>
                <a:off x="3762995" y="1768674"/>
                <a:ext cx="2333003" cy="120032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Electrical work is produced and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is released  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502DE7D-58A8-3D3F-9FB3-378AB75C1A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2995" y="1768674"/>
                <a:ext cx="2333003" cy="1200329"/>
              </a:xfrm>
              <a:prstGeom prst="rect">
                <a:avLst/>
              </a:prstGeom>
              <a:blipFill>
                <a:blip r:embed="rId5"/>
                <a:stretch>
                  <a:fillRect l="-3763" t="-3093" r="-3226" b="-9278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191E7A-D2FD-709F-1FE5-D0753C7529DE}"/>
              </a:ext>
            </a:extLst>
          </p:cNvPr>
          <p:cNvCxnSpPr>
            <a:cxnSpLocks/>
          </p:cNvCxnSpPr>
          <p:nvPr/>
        </p:nvCxnSpPr>
        <p:spPr>
          <a:xfrm flipV="1">
            <a:off x="4524656" y="2969003"/>
            <a:ext cx="0" cy="658545"/>
          </a:xfrm>
          <a:prstGeom prst="straightConnector1">
            <a:avLst/>
          </a:prstGeom>
          <a:ln w="508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784E4CB-D94D-095A-63B9-A44FFB910B36}"/>
              </a:ext>
            </a:extLst>
          </p:cNvPr>
          <p:cNvSpPr/>
          <p:nvPr/>
        </p:nvSpPr>
        <p:spPr>
          <a:xfrm>
            <a:off x="7178040" y="983387"/>
            <a:ext cx="4546305" cy="23541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CD67ED0-D7AE-4993-9DF8-ACD56803CF0A}"/>
              </a:ext>
            </a:extLst>
          </p:cNvPr>
          <p:cNvGrpSpPr/>
          <p:nvPr/>
        </p:nvGrpSpPr>
        <p:grpSpPr>
          <a:xfrm rot="5041204">
            <a:off x="8881544" y="350673"/>
            <a:ext cx="1182794" cy="3986535"/>
            <a:chOff x="2746149" y="310190"/>
            <a:chExt cx="1182794" cy="3986535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1936A59-A389-6FEB-0824-094C9E206A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FB10892-B38D-3DD4-6608-D205C24648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50952" y="258570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FB89461-924C-1BB4-5DEC-DD08DB105D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59016" y="4160698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5C90DA8-31BA-F8A3-1CC6-466CFC2791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91783" y="310190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F40D9DD-3954-4304-1CA2-8855BC9DA79E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ACE1867-F789-A0A0-FDDE-5E3D6191BEB4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D0D64B2-D27A-B7A7-98BF-BF8E07C625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EB9608E1-02FE-F9FB-7D69-E9BB6274327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83AD0A0-9680-0706-85BB-03B32B97D2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AEFEC2E-08FD-1DF6-636D-61987FB8B3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551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big picture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72A4397-0859-5640-837D-33766718FAFC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00DF089-DEDC-4E49-BB71-BDB3F61D72A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5DAE5BD-47B5-8448-B999-207BD5DF26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9926649-B510-A84B-8B6D-FDDAE8D1A1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B987D3D-58AB-7F44-A652-6F8F1BBDA8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F0E026A-3C74-1C4A-ADC5-3AE604D46E3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DD1872D-D93D-9A5F-D57F-2E9618863979}"/>
              </a:ext>
            </a:extLst>
          </p:cNvPr>
          <p:cNvSpPr txBox="1"/>
          <p:nvPr/>
        </p:nvSpPr>
        <p:spPr>
          <a:xfrm>
            <a:off x="79997" y="1952355"/>
            <a:ext cx="2238582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Heat</a:t>
            </a:r>
            <a:r>
              <a:rPr lang="en-US" sz="2400" dirty="0"/>
              <a:t> goes in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502DE7D-58A8-3D3F-9FB3-378AB75C1ADF}"/>
                  </a:ext>
                </a:extLst>
              </p:cNvPr>
              <p:cNvSpPr txBox="1"/>
              <p:nvPr/>
            </p:nvSpPr>
            <p:spPr>
              <a:xfrm>
                <a:off x="3762995" y="1768674"/>
                <a:ext cx="2333003" cy="120032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Electrical work is produced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is released  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502DE7D-58A8-3D3F-9FB3-378AB75C1A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2995" y="1768674"/>
                <a:ext cx="2333003" cy="1200329"/>
              </a:xfrm>
              <a:prstGeom prst="rect">
                <a:avLst/>
              </a:prstGeom>
              <a:blipFill>
                <a:blip r:embed="rId4"/>
                <a:stretch>
                  <a:fillRect l="-3763" t="-3093" r="-3226" b="-9278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191E7A-D2FD-709F-1FE5-D0753C7529DE}"/>
              </a:ext>
            </a:extLst>
          </p:cNvPr>
          <p:cNvCxnSpPr>
            <a:cxnSpLocks/>
          </p:cNvCxnSpPr>
          <p:nvPr/>
        </p:nvCxnSpPr>
        <p:spPr>
          <a:xfrm flipV="1">
            <a:off x="4524656" y="2969003"/>
            <a:ext cx="0" cy="658545"/>
          </a:xfrm>
          <a:prstGeom prst="straightConnector1">
            <a:avLst/>
          </a:prstGeom>
          <a:ln w="508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C789C92-F0D1-875D-CF32-268A5D2FBD9D}"/>
              </a:ext>
            </a:extLst>
          </p:cNvPr>
          <p:cNvGrpSpPr/>
          <p:nvPr/>
        </p:nvGrpSpPr>
        <p:grpSpPr>
          <a:xfrm>
            <a:off x="7178040" y="983387"/>
            <a:ext cx="4546305" cy="2354174"/>
            <a:chOff x="7178040" y="983387"/>
            <a:chExt cx="4546305" cy="2354174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8784E4CB-D94D-095A-63B9-A44FFB910B36}"/>
                </a:ext>
              </a:extLst>
            </p:cNvPr>
            <p:cNvSpPr/>
            <p:nvPr/>
          </p:nvSpPr>
          <p:spPr>
            <a:xfrm>
              <a:off x="7178040" y="983387"/>
              <a:ext cx="4546305" cy="235417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293E7AF-B1D6-8FB4-6AF0-F21AAC50B50D}"/>
                </a:ext>
              </a:extLst>
            </p:cNvPr>
            <p:cNvGrpSpPr/>
            <p:nvPr/>
          </p:nvGrpSpPr>
          <p:grpSpPr>
            <a:xfrm rot="5041204">
              <a:off x="8881544" y="350673"/>
              <a:ext cx="1182794" cy="3986535"/>
              <a:chOff x="2746149" y="310190"/>
              <a:chExt cx="1182794" cy="3986535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72E6B829-1C99-E551-16F0-A41AFC6AFD5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46149" y="2396387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CF71E67D-B974-A7C5-B007-FBC8F530994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50952" y="2585701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15A3BB7-0755-B0F5-9940-9B8D2B52A6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59016" y="4160698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5068892-F30B-9396-67FF-521E8C91BA2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91783" y="310190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FD2764F-3D32-F2E4-9445-66846CAE3806}"/>
              </a:ext>
            </a:extLst>
          </p:cNvPr>
          <p:cNvCxnSpPr>
            <a:cxnSpLocks/>
          </p:cNvCxnSpPr>
          <p:nvPr/>
        </p:nvCxnSpPr>
        <p:spPr>
          <a:xfrm>
            <a:off x="8822500" y="3429716"/>
            <a:ext cx="0" cy="228528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20966EB-587A-6674-09E8-D5AF1019C99B}"/>
              </a:ext>
            </a:extLst>
          </p:cNvPr>
          <p:cNvSpPr txBox="1"/>
          <p:nvPr/>
        </p:nvSpPr>
        <p:spPr>
          <a:xfrm>
            <a:off x="8958228" y="3555266"/>
            <a:ext cx="3188051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ea typeface="Cambria Math" panose="02040503050406030204" pitchFamily="18" charset="0"/>
              </a:rPr>
              <a:t>Somebody in the future will have to collect (concentrate) this in order to react it with rock, whatever</a:t>
            </a:r>
            <a:endParaRPr lang="en-US" sz="2400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8F35E81-95AA-AE02-C629-272E52409498}"/>
              </a:ext>
            </a:extLst>
          </p:cNvPr>
          <p:cNvGrpSpPr/>
          <p:nvPr/>
        </p:nvGrpSpPr>
        <p:grpSpPr>
          <a:xfrm rot="5400000">
            <a:off x="8999111" y="5170022"/>
            <a:ext cx="396786" cy="1976930"/>
            <a:chOff x="2693627" y="1952713"/>
            <a:chExt cx="396786" cy="197693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B3914AC-B775-0426-D4FC-9B9248E9E585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20E3F02-852D-D10F-C744-C071D4A9C3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5C10DF9-F271-0E61-7D55-030C971AE4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E63D91D8-9CF2-AD2E-C0EA-BB9708665C8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2F9FA9FE-2B66-0744-4140-C40575FE18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44592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45E1691-4595-3149-AD79-8D3F6D5E523E}"/>
                  </a:ext>
                </a:extLst>
              </p:cNvPr>
              <p:cNvSpPr txBox="1"/>
              <p:nvPr/>
            </p:nvSpPr>
            <p:spPr>
              <a:xfrm>
                <a:off x="0" y="0"/>
                <a:ext cx="12192000" cy="461665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5. Thermodynamics of fossil fuel burning: heat from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𝒓𝒙𝒏</m:t>
                        </m:r>
                      </m:sub>
                    </m:sSub>
                  </m:oMath>
                </a14:m>
                <a:r>
                  <a:rPr lang="en-US" sz="2400" b="1" dirty="0"/>
                  <a:t> (products-reactants)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45E1691-4595-3149-AD79-8D3F6D5E52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12192000" cy="461665"/>
              </a:xfrm>
              <a:prstGeom prst="rect">
                <a:avLst/>
              </a:prstGeom>
              <a:blipFill>
                <a:blip r:embed="rId2"/>
                <a:stretch>
                  <a:fillRect l="-832" t="-8108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/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h𝑜𝑡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=394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kJ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mol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blipFill>
                <a:blip r:embed="rId5"/>
                <a:stretch>
                  <a:fillRect l="-420" b="-6154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60155E53-345D-805E-C500-D5F0FF9BFD8C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D6A0C96-FA58-CBDB-5518-5F9DD4B7064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37CD121-10EC-591A-AAE1-FAFF892E94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5A8ABC4-0164-F601-4F4A-0900DFDD1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B26EDA-210A-5B0F-F3DA-989BC43B1F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29E16A4-09D0-6970-DF81-DEF959F528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838344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work produced</a:t>
            </a:r>
            <a:endParaRPr lang="en-US" sz="2400" b="1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/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h𝑜𝑡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=394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kJ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mol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blipFill>
                <a:blip r:embed="rId4"/>
                <a:stretch>
                  <a:fillRect l="-420" b="-6154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60155E53-345D-805E-C500-D5F0FF9BFD8C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D6A0C96-FA58-CBDB-5518-5F9DD4B7064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37CD121-10EC-591A-AAE1-FAFF892E94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5A8ABC4-0164-F601-4F4A-0900DFDD1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B26EDA-210A-5B0F-F3DA-989BC43B1F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29E16A4-09D0-6970-DF81-DEF959F528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/>
              <p:nvPr/>
            </p:nvSpPr>
            <p:spPr>
              <a:xfrm>
                <a:off x="3647392" y="2650975"/>
                <a:ext cx="3417570" cy="461665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</m:t>
                          </m:r>
                        </m:sub>
                      </m:sSub>
                      <m:r>
                        <a:rPr lang="en-US" sz="24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?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2650975"/>
                <a:ext cx="3417570" cy="461665"/>
              </a:xfrm>
              <a:prstGeom prst="rect">
                <a:avLst/>
              </a:prstGeom>
              <a:blipFill>
                <a:blip r:embed="rId5"/>
                <a:stretch>
                  <a:fillRect b="-18421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42290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7E1895-3B8C-E18A-5861-289D550D45E3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Why G was invented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C8D96D-C871-F49A-14DE-3232484C96D1}"/>
              </a:ext>
            </a:extLst>
          </p:cNvPr>
          <p:cNvSpPr txBox="1"/>
          <p:nvPr/>
        </p:nvSpPr>
        <p:spPr>
          <a:xfrm>
            <a:off x="925830" y="982176"/>
            <a:ext cx="98526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John Hanson says:</a:t>
            </a:r>
          </a:p>
          <a:p>
            <a:endParaRPr lang="en-US" sz="2400" dirty="0"/>
          </a:p>
          <a:p>
            <a:pPr algn="ctr"/>
            <a:r>
              <a:rPr lang="en-US" sz="2400" b="1" dirty="0"/>
              <a:t>“Enthalpy is all about heat”</a:t>
            </a:r>
          </a:p>
          <a:p>
            <a:pPr algn="ctr"/>
            <a:r>
              <a:rPr lang="en-US" sz="2400" b="1" dirty="0"/>
              <a:t>“Gibbs energy is all about (non-PV) work”</a:t>
            </a:r>
          </a:p>
          <a:p>
            <a:pPr algn="ctr"/>
            <a:endParaRPr lang="en-US" sz="2400" dirty="0"/>
          </a:p>
          <a:p>
            <a:r>
              <a:rPr lang="en-US" sz="2400" dirty="0"/>
              <a:t>What’s non-PV work? Mitochondria making ATP … ions moving across cell membranes … reverse osmosis … changing concentrations of solutes</a:t>
            </a:r>
          </a:p>
          <a:p>
            <a:endParaRPr lang="en-US" sz="2400" dirty="0"/>
          </a:p>
          <a:p>
            <a:r>
              <a:rPr lang="en-US" sz="2400" dirty="0"/>
              <a:t>We’ll be looking at the last of these later in this lecture, in which one additional idea about Gibbs energy will be used:</a:t>
            </a:r>
          </a:p>
          <a:p>
            <a:endParaRPr lang="en-US" sz="2400" dirty="0"/>
          </a:p>
          <a:p>
            <a:pPr algn="ctr"/>
            <a:r>
              <a:rPr lang="en-US" sz="2400" b="1" dirty="0"/>
              <a:t>The Gibbs energy change associated with an “uphill” (unfavorable) process that takes place at a given temperature and pressure tells us the minimum amount of non-PV work we’d need to drive that process.  </a:t>
            </a:r>
          </a:p>
        </p:txBody>
      </p:sp>
    </p:spTree>
    <p:extLst>
      <p:ext uri="{BB962C8B-B14F-4D97-AF65-F5344CB8AC3E}">
        <p14:creationId xmlns:p14="http://schemas.microsoft.com/office/powerpoint/2010/main" val="3681141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F0CD9B2-C139-AA99-0CD5-8ACB0CFFE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689" y="651510"/>
            <a:ext cx="5757101" cy="5277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E01D5DB-6D65-A04F-67C5-3E30A6D44E97}"/>
              </a:ext>
            </a:extLst>
          </p:cNvPr>
          <p:cNvSpPr txBox="1"/>
          <p:nvPr/>
        </p:nvSpPr>
        <p:spPr>
          <a:xfrm>
            <a:off x="0" y="0"/>
            <a:ext cx="11317925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work produced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04A9996-6882-9693-7199-E64DAE74398F}"/>
                  </a:ext>
                </a:extLst>
              </p:cNvPr>
              <p:cNvSpPr txBox="1"/>
              <p:nvPr/>
            </p:nvSpPr>
            <p:spPr>
              <a:xfrm>
                <a:off x="537209" y="1455718"/>
                <a:ext cx="4026979" cy="4290021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Efficiency of modern coal-fired power plants is … say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40%</m:t>
                    </m:r>
                  </m:oMath>
                </a14:m>
                <a:r>
                  <a:rPr lang="en-US" sz="2400" dirty="0"/>
                  <a:t>.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𝑜𝑏𝑠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=0.4</m:t>
                    </m:r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𝑜𝑏𝑠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𝑡𝑜𝑡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h𝑜𝑡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𝑡𝑜𝑡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=0.4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394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kJ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mol</m:t>
                        </m:r>
                      </m:den>
                    </m:f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𝑡𝑜𝑡</m:t>
                        </m:r>
                      </m:sub>
                    </m:sSub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158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𝑘𝐽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𝑚𝑜𝑙</m:t>
                        </m:r>
                      </m:den>
                    </m:f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04A9996-6882-9693-7199-E64DAE7439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209" y="1455718"/>
                <a:ext cx="4026979" cy="4290021"/>
              </a:xfrm>
              <a:prstGeom prst="rect">
                <a:avLst/>
              </a:prstGeom>
              <a:blipFill>
                <a:blip r:embed="rId3"/>
                <a:stretch>
                  <a:fillRect l="-2194" t="-1176" r="-2508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DE9A368C-32AB-73AB-539F-0D93C1CDC8BB}"/>
              </a:ext>
            </a:extLst>
          </p:cNvPr>
          <p:cNvSpPr txBox="1"/>
          <p:nvPr/>
        </p:nvSpPr>
        <p:spPr>
          <a:xfrm>
            <a:off x="5135689" y="6030575"/>
            <a:ext cx="61436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https://2.bp.blogspot.com/-PR4a3JB5N8Y/WQ6-hqsdQPI/AAAAAAAAA2o/F2QTjpxyVxsPwRAPEabYAvnwOa3uHnS6ACLcB/s1600/Coal-power-plants-thermal-</a:t>
            </a:r>
            <a:r>
              <a:rPr lang="en-US" sz="1200" dirty="0" err="1"/>
              <a:t>efficiency.png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2260928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work produced</a:t>
            </a:r>
            <a:endParaRPr lang="en-US" sz="2400" b="1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/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h𝑜𝑡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=394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kJ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mol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blipFill>
                <a:blip r:embed="rId4"/>
                <a:stretch>
                  <a:fillRect l="-420" b="-6154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60155E53-345D-805E-C500-D5F0FF9BFD8C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D6A0C96-FA58-CBDB-5518-5F9DD4B7064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37CD121-10EC-591A-AAE1-FAFF892E94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5A8ABC4-0164-F601-4F4A-0900DFDD1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B26EDA-210A-5B0F-F3DA-989BC43B1F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29E16A4-09D0-6970-DF81-DEF959F528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/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</m:t>
                          </m:r>
                        </m:sub>
                      </m:sSub>
                      <m:r>
                        <a:rPr lang="en-US" sz="24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158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𝑘𝐽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5463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work required to retrieve from the atmosphere</a:t>
            </a:r>
            <a:endParaRPr lang="en-US" sz="2400" b="1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/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h𝑜𝑡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=394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kJ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mol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blipFill>
                <a:blip r:embed="rId4"/>
                <a:stretch>
                  <a:fillRect l="-420" b="-6154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60155E53-345D-805E-C500-D5F0FF9BFD8C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D6A0C96-FA58-CBDB-5518-5F9DD4B7064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37CD121-10EC-591A-AAE1-FAFF892E94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5A8ABC4-0164-F601-4F4A-0900DFDD1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B26EDA-210A-5B0F-F3DA-989BC43B1F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29E16A4-09D0-6970-DF81-DEF959F528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/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</m:t>
                          </m:r>
                        </m:sub>
                      </m:sSub>
                      <m:r>
                        <a:rPr lang="en-US" sz="24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158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𝑘𝐽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/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But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is released too  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blipFill>
                <a:blip r:embed="rId6"/>
                <a:stretch>
                  <a:fillRect l="-2583" t="-7895" b="-28947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971C0C84-4472-C2B3-4CE5-69B90FFB9F11}"/>
              </a:ext>
            </a:extLst>
          </p:cNvPr>
          <p:cNvGrpSpPr/>
          <p:nvPr/>
        </p:nvGrpSpPr>
        <p:grpSpPr>
          <a:xfrm>
            <a:off x="7178040" y="983387"/>
            <a:ext cx="4546305" cy="2354174"/>
            <a:chOff x="7178040" y="983387"/>
            <a:chExt cx="4546305" cy="2354174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9E2FE728-D169-A1DA-BD4C-BD57EDA2B61D}"/>
                </a:ext>
              </a:extLst>
            </p:cNvPr>
            <p:cNvSpPr/>
            <p:nvPr/>
          </p:nvSpPr>
          <p:spPr>
            <a:xfrm>
              <a:off x="7178040" y="983387"/>
              <a:ext cx="4546305" cy="235417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FEB0167-53F6-1230-FD25-DB41CF8668F9}"/>
                </a:ext>
              </a:extLst>
            </p:cNvPr>
            <p:cNvGrpSpPr/>
            <p:nvPr/>
          </p:nvGrpSpPr>
          <p:grpSpPr>
            <a:xfrm rot="5041204">
              <a:off x="8881544" y="350673"/>
              <a:ext cx="1182794" cy="3986535"/>
              <a:chOff x="2746149" y="310190"/>
              <a:chExt cx="1182794" cy="3986535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777A1F0-123F-A522-A813-DE8CEF31388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46149" y="2396387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51591D9-DBEB-4A8D-89C9-549632614F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50952" y="2585701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309BD673-F53C-2B66-D01D-CBED8C74F4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59016" y="4160698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82C4057F-8443-452A-57DD-60F12492C9A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91783" y="310190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B9A020E-BFF7-DEBE-16F8-9E0BC7393445}"/>
                  </a:ext>
                </a:extLst>
              </p:cNvPr>
              <p:cNvSpPr txBox="1"/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𝑎𝑡𝑚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=0.00042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𝑏𝑎𝑟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B9A020E-BFF7-DEBE-16F8-9E0BC73934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blipFill>
                <a:blip r:embed="rId7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24229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work required to retrieve from the atmosphere</a:t>
            </a:r>
            <a:endParaRPr lang="en-US" sz="2400" b="1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/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h𝑜𝑡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=394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kJ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mol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blipFill>
                <a:blip r:embed="rId4"/>
                <a:stretch>
                  <a:fillRect l="-420" b="-6154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60155E53-345D-805E-C500-D5F0FF9BFD8C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D6A0C96-FA58-CBDB-5518-5F9DD4B7064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37CD121-10EC-591A-AAE1-FAFF892E94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5A8ABC4-0164-F601-4F4A-0900DFDD1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B26EDA-210A-5B0F-F3DA-989BC43B1F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29E16A4-09D0-6970-DF81-DEF959F528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/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</m:t>
                          </m:r>
                        </m:sub>
                      </m:sSub>
                      <m:r>
                        <a:rPr lang="en-US" sz="24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158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𝑘𝐽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/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But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is released too  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blipFill>
                <a:blip r:embed="rId6"/>
                <a:stretch>
                  <a:fillRect l="-2583" t="-7895" b="-28947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971C0C84-4472-C2B3-4CE5-69B90FFB9F11}"/>
              </a:ext>
            </a:extLst>
          </p:cNvPr>
          <p:cNvGrpSpPr/>
          <p:nvPr/>
        </p:nvGrpSpPr>
        <p:grpSpPr>
          <a:xfrm>
            <a:off x="7178040" y="983387"/>
            <a:ext cx="4546305" cy="2354174"/>
            <a:chOff x="7178040" y="983387"/>
            <a:chExt cx="4546305" cy="2354174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9E2FE728-D169-A1DA-BD4C-BD57EDA2B61D}"/>
                </a:ext>
              </a:extLst>
            </p:cNvPr>
            <p:cNvSpPr/>
            <p:nvPr/>
          </p:nvSpPr>
          <p:spPr>
            <a:xfrm>
              <a:off x="7178040" y="983387"/>
              <a:ext cx="4546305" cy="235417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FEB0167-53F6-1230-FD25-DB41CF8668F9}"/>
                </a:ext>
              </a:extLst>
            </p:cNvPr>
            <p:cNvGrpSpPr/>
            <p:nvPr/>
          </p:nvGrpSpPr>
          <p:grpSpPr>
            <a:xfrm rot="5041204">
              <a:off x="8881544" y="350673"/>
              <a:ext cx="1182794" cy="3986535"/>
              <a:chOff x="2746149" y="310190"/>
              <a:chExt cx="1182794" cy="3986535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777A1F0-123F-A522-A813-DE8CEF31388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46149" y="2396387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51591D9-DBEB-4A8D-89C9-549632614F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50952" y="2585701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309BD673-F53C-2B66-D01D-CBED8C74F4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59016" y="4160698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82C4057F-8443-452A-57DD-60F12492C9A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91783" y="310190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9D17969-C45E-2B04-5459-9FC79294B9B1}"/>
              </a:ext>
            </a:extLst>
          </p:cNvPr>
          <p:cNvCxnSpPr>
            <a:cxnSpLocks/>
          </p:cNvCxnSpPr>
          <p:nvPr/>
        </p:nvCxnSpPr>
        <p:spPr>
          <a:xfrm>
            <a:off x="7782370" y="3444718"/>
            <a:ext cx="0" cy="2285284"/>
          </a:xfrm>
          <a:prstGeom prst="straightConnector1">
            <a:avLst/>
          </a:prstGeom>
          <a:ln w="508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/>
              <p:nvPr/>
            </p:nvSpPr>
            <p:spPr>
              <a:xfrm>
                <a:off x="7949518" y="4215205"/>
                <a:ext cx="4176852" cy="645048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𝑑𝑖𝑙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𝑙𝑛</m:t>
                    </m:r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0.00042 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𝑏𝑎𝑟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1 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𝑏𝑎𝑟</m:t>
                            </m:r>
                          </m:den>
                        </m:f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9518" y="4215205"/>
                <a:ext cx="4176852" cy="645048"/>
              </a:xfrm>
              <a:prstGeom prst="rect">
                <a:avLst/>
              </a:prstGeom>
              <a:blipFill>
                <a:blip r:embed="rId7"/>
                <a:stretch>
                  <a:fillRect l="-302" b="-13208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Group 26">
            <a:extLst>
              <a:ext uri="{FF2B5EF4-FFF2-40B4-BE49-F238E27FC236}">
                <a16:creationId xmlns:a16="http://schemas.microsoft.com/office/drawing/2014/main" id="{5E9E5AA1-BB78-6864-613E-6BBCF86FCD23}"/>
              </a:ext>
            </a:extLst>
          </p:cNvPr>
          <p:cNvGrpSpPr/>
          <p:nvPr/>
        </p:nvGrpSpPr>
        <p:grpSpPr>
          <a:xfrm rot="5400000">
            <a:off x="8146338" y="5191504"/>
            <a:ext cx="396786" cy="1976930"/>
            <a:chOff x="2693627" y="1952713"/>
            <a:chExt cx="396786" cy="197693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6A17840-B177-6002-327B-EB755F7BE142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6CB3C7E-B444-4C79-6303-A4E3EADE36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F4940EB-8C61-C09B-6454-CA2EF17463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D9A0AD9-8552-4339-2714-D53BA3C0BE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183C830-9D8C-B505-2331-F52E1576FD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4DCBB75-FFD5-1673-D77F-72F5AA5F7ABF}"/>
                  </a:ext>
                </a:extLst>
              </p:cNvPr>
              <p:cNvSpPr txBox="1"/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𝑎𝑡𝑚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=0.00042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𝑏𝑎𝑟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4DCBB75-FFD5-1673-D77F-72F5AA5F7A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blipFill>
                <a:blip r:embed="rId8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41585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work required to retrieve from the atmosphere</a:t>
            </a:r>
            <a:endParaRPr lang="en-US" sz="2400" b="1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/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h𝑜𝑡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=394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kJ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mol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blipFill>
                <a:blip r:embed="rId4"/>
                <a:stretch>
                  <a:fillRect l="-420" b="-6154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60155E53-345D-805E-C500-D5F0FF9BFD8C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D6A0C96-FA58-CBDB-5518-5F9DD4B7064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37CD121-10EC-591A-AAE1-FAFF892E94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5A8ABC4-0164-F601-4F4A-0900DFDD1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B26EDA-210A-5B0F-F3DA-989BC43B1F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29E16A4-09D0-6970-DF81-DEF959F528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/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</m:t>
                          </m:r>
                        </m:sub>
                      </m:sSub>
                      <m:r>
                        <a:rPr lang="en-US" sz="24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158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𝑘𝐽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/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But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is released too  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blipFill>
                <a:blip r:embed="rId6"/>
                <a:stretch>
                  <a:fillRect l="-2583" t="-7895" b="-28947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971C0C84-4472-C2B3-4CE5-69B90FFB9F11}"/>
              </a:ext>
            </a:extLst>
          </p:cNvPr>
          <p:cNvGrpSpPr/>
          <p:nvPr/>
        </p:nvGrpSpPr>
        <p:grpSpPr>
          <a:xfrm>
            <a:off x="7178040" y="983387"/>
            <a:ext cx="4546305" cy="2354174"/>
            <a:chOff x="7178040" y="983387"/>
            <a:chExt cx="4546305" cy="2354174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9E2FE728-D169-A1DA-BD4C-BD57EDA2B61D}"/>
                </a:ext>
              </a:extLst>
            </p:cNvPr>
            <p:cNvSpPr/>
            <p:nvPr/>
          </p:nvSpPr>
          <p:spPr>
            <a:xfrm>
              <a:off x="7178040" y="983387"/>
              <a:ext cx="4546305" cy="235417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FEB0167-53F6-1230-FD25-DB41CF8668F9}"/>
                </a:ext>
              </a:extLst>
            </p:cNvPr>
            <p:cNvGrpSpPr/>
            <p:nvPr/>
          </p:nvGrpSpPr>
          <p:grpSpPr>
            <a:xfrm rot="5041204">
              <a:off x="8881544" y="350673"/>
              <a:ext cx="1182794" cy="3986535"/>
              <a:chOff x="2746149" y="310190"/>
              <a:chExt cx="1182794" cy="3986535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777A1F0-123F-A522-A813-DE8CEF31388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46149" y="2396387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51591D9-DBEB-4A8D-89C9-549632614F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50952" y="2585701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309BD673-F53C-2B66-D01D-CBED8C74F4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59016" y="4160698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82C4057F-8443-452A-57DD-60F12492C9A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91783" y="310190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/>
              <p:nvPr/>
            </p:nvSpPr>
            <p:spPr>
              <a:xfrm>
                <a:off x="7949518" y="4215205"/>
                <a:ext cx="4176852" cy="645048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𝑐𝑜𝑛𝑐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𝑙𝑛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0.0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00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42 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𝑏𝑎𝑟</m:t>
                            </m:r>
                          </m:num>
                          <m:den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𝑏𝑎𝑟</m:t>
                            </m:r>
                          </m:den>
                        </m:f>
                      </m:e>
                    </m:d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9518" y="4215205"/>
                <a:ext cx="4176852" cy="645048"/>
              </a:xfrm>
              <a:prstGeom prst="rect">
                <a:avLst/>
              </a:prstGeom>
              <a:blipFill>
                <a:blip r:embed="rId7"/>
                <a:stretch>
                  <a:fillRect l="-302" b="-13208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Group 26">
            <a:extLst>
              <a:ext uri="{FF2B5EF4-FFF2-40B4-BE49-F238E27FC236}">
                <a16:creationId xmlns:a16="http://schemas.microsoft.com/office/drawing/2014/main" id="{5E9E5AA1-BB78-6864-613E-6BBCF86FCD23}"/>
              </a:ext>
            </a:extLst>
          </p:cNvPr>
          <p:cNvGrpSpPr/>
          <p:nvPr/>
        </p:nvGrpSpPr>
        <p:grpSpPr>
          <a:xfrm rot="5400000">
            <a:off x="8146338" y="5191504"/>
            <a:ext cx="396786" cy="1976930"/>
            <a:chOff x="2693627" y="1952713"/>
            <a:chExt cx="396786" cy="197693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6A17840-B177-6002-327B-EB755F7BE142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6CB3C7E-B444-4C79-6303-A4E3EADE36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F4940EB-8C61-C09B-6454-CA2EF17463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D9A0AD9-8552-4339-2714-D53BA3C0BE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183C830-9D8C-B505-2331-F52E1576FD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13059E8-6FFE-375A-707C-00D6787591B3}"/>
              </a:ext>
            </a:extLst>
          </p:cNvPr>
          <p:cNvCxnSpPr>
            <a:cxnSpLocks/>
          </p:cNvCxnSpPr>
          <p:nvPr/>
        </p:nvCxnSpPr>
        <p:spPr>
          <a:xfrm>
            <a:off x="7782370" y="3444718"/>
            <a:ext cx="0" cy="228528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8B74892-6191-E1AD-AA66-C9DD246FD1AF}"/>
                  </a:ext>
                </a:extLst>
              </p:cNvPr>
              <p:cNvSpPr txBox="1"/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𝑎𝑡𝑚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=0.00042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𝑏𝑎𝑟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8B74892-6191-E1AD-AA66-C9DD246FD1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blipFill>
                <a:blip r:embed="rId8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73229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work required to retrieve from the atmosphere</a:t>
            </a:r>
            <a:endParaRPr lang="en-US" sz="2400" b="1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/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h𝑜𝑡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=394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kJ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mol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blipFill>
                <a:blip r:embed="rId4"/>
                <a:stretch>
                  <a:fillRect l="-420" b="-6154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60155E53-345D-805E-C500-D5F0FF9BFD8C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D6A0C96-FA58-CBDB-5518-5F9DD4B7064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37CD121-10EC-591A-AAE1-FAFF892E94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5A8ABC4-0164-F601-4F4A-0900DFDD1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B26EDA-210A-5B0F-F3DA-989BC43B1F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29E16A4-09D0-6970-DF81-DEF959F528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/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</m:t>
                          </m:r>
                        </m:sub>
                      </m:sSub>
                      <m:r>
                        <a:rPr lang="en-US" sz="24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158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𝑘𝐽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/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But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is released too  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blipFill>
                <a:blip r:embed="rId6"/>
                <a:stretch>
                  <a:fillRect l="-2583" t="-7895" b="-28947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971C0C84-4472-C2B3-4CE5-69B90FFB9F11}"/>
              </a:ext>
            </a:extLst>
          </p:cNvPr>
          <p:cNvGrpSpPr/>
          <p:nvPr/>
        </p:nvGrpSpPr>
        <p:grpSpPr>
          <a:xfrm>
            <a:off x="7178040" y="983387"/>
            <a:ext cx="4546305" cy="2354174"/>
            <a:chOff x="7178040" y="983387"/>
            <a:chExt cx="4546305" cy="2354174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9E2FE728-D169-A1DA-BD4C-BD57EDA2B61D}"/>
                </a:ext>
              </a:extLst>
            </p:cNvPr>
            <p:cNvSpPr/>
            <p:nvPr/>
          </p:nvSpPr>
          <p:spPr>
            <a:xfrm>
              <a:off x="7178040" y="983387"/>
              <a:ext cx="4546305" cy="235417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FEB0167-53F6-1230-FD25-DB41CF8668F9}"/>
                </a:ext>
              </a:extLst>
            </p:cNvPr>
            <p:cNvGrpSpPr/>
            <p:nvPr/>
          </p:nvGrpSpPr>
          <p:grpSpPr>
            <a:xfrm rot="5041204">
              <a:off x="8881544" y="350673"/>
              <a:ext cx="1182794" cy="3986535"/>
              <a:chOff x="2746149" y="310190"/>
              <a:chExt cx="1182794" cy="3986535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777A1F0-123F-A522-A813-DE8CEF31388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46149" y="2396387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51591D9-DBEB-4A8D-89C9-549632614F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50952" y="2585701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309BD673-F53C-2B66-D01D-CBED8C74F4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59016" y="4160698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82C4057F-8443-452A-57DD-60F12492C9A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91783" y="310190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/>
              <p:nvPr/>
            </p:nvSpPr>
            <p:spPr>
              <a:xfrm>
                <a:off x="7949518" y="4339263"/>
                <a:ext cx="4176852" cy="461665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𝑐𝑜𝑛𝑐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𝑐𝑜𝑛𝑐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9518" y="4339263"/>
                <a:ext cx="4176852" cy="461665"/>
              </a:xfrm>
              <a:prstGeom prst="rect">
                <a:avLst/>
              </a:prstGeom>
              <a:blipFill>
                <a:blip r:embed="rId7"/>
                <a:stretch>
                  <a:fillRect l="-302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Group 26">
            <a:extLst>
              <a:ext uri="{FF2B5EF4-FFF2-40B4-BE49-F238E27FC236}">
                <a16:creationId xmlns:a16="http://schemas.microsoft.com/office/drawing/2014/main" id="{5E9E5AA1-BB78-6864-613E-6BBCF86FCD23}"/>
              </a:ext>
            </a:extLst>
          </p:cNvPr>
          <p:cNvGrpSpPr/>
          <p:nvPr/>
        </p:nvGrpSpPr>
        <p:grpSpPr>
          <a:xfrm rot="5400000">
            <a:off x="8146338" y="5191504"/>
            <a:ext cx="396786" cy="1976930"/>
            <a:chOff x="2693627" y="1952713"/>
            <a:chExt cx="396786" cy="197693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6A17840-B177-6002-327B-EB755F7BE142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6CB3C7E-B444-4C79-6303-A4E3EADE36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F4940EB-8C61-C09B-6454-CA2EF17463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D9A0AD9-8552-4339-2714-D53BA3C0BE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183C830-9D8C-B505-2331-F52E1576FD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13059E8-6FFE-375A-707C-00D6787591B3}"/>
              </a:ext>
            </a:extLst>
          </p:cNvPr>
          <p:cNvCxnSpPr>
            <a:cxnSpLocks/>
          </p:cNvCxnSpPr>
          <p:nvPr/>
        </p:nvCxnSpPr>
        <p:spPr>
          <a:xfrm>
            <a:off x="7782370" y="3444718"/>
            <a:ext cx="0" cy="228528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E215B52-BA21-F89B-B35A-839E71783707}"/>
                  </a:ext>
                </a:extLst>
              </p:cNvPr>
              <p:cNvSpPr txBox="1"/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𝑎𝑡𝑚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=0.00042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𝑏𝑎𝑟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E215B52-BA21-F89B-B35A-839E717837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blipFill>
                <a:blip r:embed="rId8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71231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work required to retrieve from the atmosphere</a:t>
            </a:r>
            <a:endParaRPr lang="en-US" sz="2400" b="1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/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h𝑜𝑡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=394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kJ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mol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blipFill>
                <a:blip r:embed="rId4"/>
                <a:stretch>
                  <a:fillRect l="-420" b="-6154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60155E53-345D-805E-C500-D5F0FF9BFD8C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D6A0C96-FA58-CBDB-5518-5F9DD4B7064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37CD121-10EC-591A-AAE1-FAFF892E94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5A8ABC4-0164-F601-4F4A-0900DFDD1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B26EDA-210A-5B0F-F3DA-989BC43B1F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29E16A4-09D0-6970-DF81-DEF959F528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/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</m:t>
                          </m:r>
                        </m:sub>
                      </m:sSub>
                      <m:r>
                        <a:rPr lang="en-US" sz="24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158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𝑘𝐽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/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But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is released too  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blipFill>
                <a:blip r:embed="rId6"/>
                <a:stretch>
                  <a:fillRect l="-2583" t="-7895" b="-28947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971C0C84-4472-C2B3-4CE5-69B90FFB9F11}"/>
              </a:ext>
            </a:extLst>
          </p:cNvPr>
          <p:cNvGrpSpPr/>
          <p:nvPr/>
        </p:nvGrpSpPr>
        <p:grpSpPr>
          <a:xfrm>
            <a:off x="7178040" y="983387"/>
            <a:ext cx="4546305" cy="2354174"/>
            <a:chOff x="7178040" y="983387"/>
            <a:chExt cx="4546305" cy="2354174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9E2FE728-D169-A1DA-BD4C-BD57EDA2B61D}"/>
                </a:ext>
              </a:extLst>
            </p:cNvPr>
            <p:cNvSpPr/>
            <p:nvPr/>
          </p:nvSpPr>
          <p:spPr>
            <a:xfrm>
              <a:off x="7178040" y="983387"/>
              <a:ext cx="4546305" cy="235417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FEB0167-53F6-1230-FD25-DB41CF8668F9}"/>
                </a:ext>
              </a:extLst>
            </p:cNvPr>
            <p:cNvGrpSpPr/>
            <p:nvPr/>
          </p:nvGrpSpPr>
          <p:grpSpPr>
            <a:xfrm rot="5041204">
              <a:off x="8881544" y="350673"/>
              <a:ext cx="1182794" cy="3986535"/>
              <a:chOff x="2746149" y="310190"/>
              <a:chExt cx="1182794" cy="3986535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777A1F0-123F-A522-A813-DE8CEF31388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46149" y="2396387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51591D9-DBEB-4A8D-89C9-549632614F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50952" y="2585701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309BD673-F53C-2B66-D01D-CBED8C74F4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59016" y="4160698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82C4057F-8443-452A-57DD-60F12492C9A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91783" y="310190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/>
              <p:nvPr/>
            </p:nvSpPr>
            <p:spPr>
              <a:xfrm>
                <a:off x="7949518" y="4293543"/>
                <a:ext cx="4176852" cy="62427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𝑐𝑜𝑛𝑐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=+19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𝑘𝐽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𝑚𝑜𝑙</m:t>
                        </m:r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9518" y="4293543"/>
                <a:ext cx="4176852" cy="624273"/>
              </a:xfrm>
              <a:prstGeom prst="rect">
                <a:avLst/>
              </a:prstGeom>
              <a:blipFill>
                <a:blip r:embed="rId7"/>
                <a:stretch>
                  <a:fillRect l="-302" b="-1961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Group 26">
            <a:extLst>
              <a:ext uri="{FF2B5EF4-FFF2-40B4-BE49-F238E27FC236}">
                <a16:creationId xmlns:a16="http://schemas.microsoft.com/office/drawing/2014/main" id="{5E9E5AA1-BB78-6864-613E-6BBCF86FCD23}"/>
              </a:ext>
            </a:extLst>
          </p:cNvPr>
          <p:cNvGrpSpPr/>
          <p:nvPr/>
        </p:nvGrpSpPr>
        <p:grpSpPr>
          <a:xfrm rot="5400000">
            <a:off x="8146338" y="5191504"/>
            <a:ext cx="396786" cy="1976930"/>
            <a:chOff x="2693627" y="1952713"/>
            <a:chExt cx="396786" cy="197693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6A17840-B177-6002-327B-EB755F7BE142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6CB3C7E-B444-4C79-6303-A4E3EADE36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F4940EB-8C61-C09B-6454-CA2EF17463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D9A0AD9-8552-4339-2714-D53BA3C0BE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183C830-9D8C-B505-2331-F52E1576FD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13059E8-6FFE-375A-707C-00D6787591B3}"/>
              </a:ext>
            </a:extLst>
          </p:cNvPr>
          <p:cNvCxnSpPr>
            <a:cxnSpLocks/>
          </p:cNvCxnSpPr>
          <p:nvPr/>
        </p:nvCxnSpPr>
        <p:spPr>
          <a:xfrm>
            <a:off x="7782370" y="3444718"/>
            <a:ext cx="0" cy="228528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0D945B2-1A96-6B1B-5BF7-186D2EBAAC44}"/>
                  </a:ext>
                </a:extLst>
              </p:cNvPr>
              <p:cNvSpPr txBox="1"/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𝑎𝑡𝑚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=0.00042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𝑏𝑎𝑟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0D945B2-1A96-6B1B-5BF7-186D2EBAAC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blipFill>
                <a:blip r:embed="rId8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56497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work required to retrieve from the atmosphere</a:t>
            </a:r>
            <a:endParaRPr lang="en-US" sz="2400" b="1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/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h𝑜𝑡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=394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kJ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mol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blipFill>
                <a:blip r:embed="rId4"/>
                <a:stretch>
                  <a:fillRect l="-420" b="-6154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60155E53-345D-805E-C500-D5F0FF9BFD8C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D6A0C96-FA58-CBDB-5518-5F9DD4B7064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37CD121-10EC-591A-AAE1-FAFF892E94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5A8ABC4-0164-F601-4F4A-0900DFDD1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B26EDA-210A-5B0F-F3DA-989BC43B1F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29E16A4-09D0-6970-DF81-DEF959F528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/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</m:t>
                          </m:r>
                        </m:sub>
                      </m:sSub>
                      <m:r>
                        <a:rPr lang="en-US" sz="24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158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𝑘𝐽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/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But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is released too  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blipFill>
                <a:blip r:embed="rId6"/>
                <a:stretch>
                  <a:fillRect l="-2583" t="-7895" b="-28947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971C0C84-4472-C2B3-4CE5-69B90FFB9F11}"/>
              </a:ext>
            </a:extLst>
          </p:cNvPr>
          <p:cNvGrpSpPr/>
          <p:nvPr/>
        </p:nvGrpSpPr>
        <p:grpSpPr>
          <a:xfrm>
            <a:off x="7178040" y="983387"/>
            <a:ext cx="4546305" cy="2354174"/>
            <a:chOff x="7178040" y="983387"/>
            <a:chExt cx="4546305" cy="2354174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9E2FE728-D169-A1DA-BD4C-BD57EDA2B61D}"/>
                </a:ext>
              </a:extLst>
            </p:cNvPr>
            <p:cNvSpPr/>
            <p:nvPr/>
          </p:nvSpPr>
          <p:spPr>
            <a:xfrm>
              <a:off x="7178040" y="983387"/>
              <a:ext cx="4546305" cy="235417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FEB0167-53F6-1230-FD25-DB41CF8668F9}"/>
                </a:ext>
              </a:extLst>
            </p:cNvPr>
            <p:cNvGrpSpPr/>
            <p:nvPr/>
          </p:nvGrpSpPr>
          <p:grpSpPr>
            <a:xfrm rot="5041204">
              <a:off x="8881544" y="350673"/>
              <a:ext cx="1182794" cy="3986535"/>
              <a:chOff x="2746149" y="310190"/>
              <a:chExt cx="1182794" cy="3986535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777A1F0-123F-A522-A813-DE8CEF31388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46149" y="2396387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51591D9-DBEB-4A8D-89C9-549632614F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50952" y="2585701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309BD673-F53C-2B66-D01D-CBED8C74F4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59016" y="4160698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82C4057F-8443-452A-57DD-60F12492C9A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91783" y="310190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/>
              <p:nvPr/>
            </p:nvSpPr>
            <p:spPr>
              <a:xfrm>
                <a:off x="7949518" y="4293543"/>
                <a:ext cx="4176852" cy="62427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𝑐𝑜𝑛𝑐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=+19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𝑘𝐽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𝑚𝑜𝑙</m:t>
                        </m:r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9518" y="4293543"/>
                <a:ext cx="4176852" cy="624273"/>
              </a:xfrm>
              <a:prstGeom prst="rect">
                <a:avLst/>
              </a:prstGeom>
              <a:blipFill>
                <a:blip r:embed="rId7"/>
                <a:stretch>
                  <a:fillRect l="-302" b="-1961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Group 26">
            <a:extLst>
              <a:ext uri="{FF2B5EF4-FFF2-40B4-BE49-F238E27FC236}">
                <a16:creationId xmlns:a16="http://schemas.microsoft.com/office/drawing/2014/main" id="{5E9E5AA1-BB78-6864-613E-6BBCF86FCD23}"/>
              </a:ext>
            </a:extLst>
          </p:cNvPr>
          <p:cNvGrpSpPr/>
          <p:nvPr/>
        </p:nvGrpSpPr>
        <p:grpSpPr>
          <a:xfrm rot="5400000">
            <a:off x="8146338" y="5191504"/>
            <a:ext cx="396786" cy="1976930"/>
            <a:chOff x="2693627" y="1952713"/>
            <a:chExt cx="396786" cy="197693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6A17840-B177-6002-327B-EB755F7BE142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6CB3C7E-B444-4C79-6303-A4E3EADE36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F4940EB-8C61-C09B-6454-CA2EF17463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D9A0AD9-8552-4339-2714-D53BA3C0BE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183C830-9D8C-B505-2331-F52E1576FD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13059E8-6FFE-375A-707C-00D6787591B3}"/>
              </a:ext>
            </a:extLst>
          </p:cNvPr>
          <p:cNvCxnSpPr>
            <a:cxnSpLocks/>
          </p:cNvCxnSpPr>
          <p:nvPr/>
        </p:nvCxnSpPr>
        <p:spPr>
          <a:xfrm>
            <a:off x="7782370" y="3444718"/>
            <a:ext cx="0" cy="228528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0D945B2-1A96-6B1B-5BF7-186D2EBAAC44}"/>
                  </a:ext>
                </a:extLst>
              </p:cNvPr>
              <p:cNvSpPr txBox="1"/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𝑎𝑡𝑚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=0.00042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𝑏𝑎𝑟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0D945B2-1A96-6B1B-5BF7-186D2EBAAC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blipFill>
                <a:blip r:embed="rId8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C30B8A59-425D-784E-58B1-B1C4BE6B1757}"/>
                  </a:ext>
                </a:extLst>
              </p:cNvPr>
              <p:cNvSpPr txBox="1"/>
              <p:nvPr/>
            </p:nvSpPr>
            <p:spPr>
              <a:xfrm>
                <a:off x="79082" y="4182109"/>
                <a:ext cx="7183719" cy="172515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The cost of concentration alone</a:t>
                </a:r>
                <a:endParaRPr lang="en-US" sz="2400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19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158</m:t>
                        </m:r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1">
                        <a:latin typeface="Cambria Math" panose="02040503050406030204" pitchFamily="18" charset="0"/>
                      </a:rPr>
                      <m:t>𝟏𝟐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r>
                  <a:rPr lang="en-US" sz="2400" dirty="0"/>
                  <a:t> of the electrical power we get from burning coal will have to be spent (by “somebody else”) to remove that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/>
                  <a:t> from the air. 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C30B8A59-425D-784E-58B1-B1C4BE6B17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82" y="4182109"/>
                <a:ext cx="7183719" cy="1725152"/>
              </a:xfrm>
              <a:prstGeom prst="rect">
                <a:avLst/>
              </a:prstGeom>
              <a:blipFill>
                <a:blip r:embed="rId9"/>
                <a:stretch>
                  <a:fillRect l="-1232" t="-2174" r="-352" b="-6522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25124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5E1691-4595-3149-AD79-8D3F6D5E523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work required to retrieve from the atmosphere</a:t>
            </a:r>
            <a:endParaRPr lang="en-US" sz="2400" b="1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5C3AF-6554-2940-BE51-F797D5C6DB63}"/>
              </a:ext>
            </a:extLst>
          </p:cNvPr>
          <p:cNvGrpSpPr/>
          <p:nvPr/>
        </p:nvGrpSpPr>
        <p:grpSpPr>
          <a:xfrm>
            <a:off x="461029" y="3665769"/>
            <a:ext cx="6603933" cy="3428271"/>
            <a:chOff x="461029" y="3665769"/>
            <a:chExt cx="6603933" cy="342827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B2C0EB-C8B5-E04A-8C8E-AC90C26865DF}"/>
                </a:ext>
              </a:extLst>
            </p:cNvPr>
            <p:cNvGrpSpPr/>
            <p:nvPr/>
          </p:nvGrpSpPr>
          <p:grpSpPr>
            <a:xfrm>
              <a:off x="461029" y="3665769"/>
              <a:ext cx="6603933" cy="3428271"/>
              <a:chOff x="4040304" y="3569661"/>
              <a:chExt cx="6603933" cy="342827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E96A9B4-0FE8-2A4A-81DE-29AF614E1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40304" y="3569661"/>
                <a:ext cx="6603933" cy="342827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D1AA7F2-50D3-F24B-ABB1-0EF1EDF6C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3458" y="4410290"/>
                <a:ext cx="870211" cy="314534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C8AB578-3600-3E47-84BE-A75ECBB91154}"/>
                </a:ext>
              </a:extLst>
            </p:cNvPr>
            <p:cNvSpPr txBox="1"/>
            <p:nvPr/>
          </p:nvSpPr>
          <p:spPr>
            <a:xfrm>
              <a:off x="824163" y="5223493"/>
              <a:ext cx="926432" cy="3077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Furnace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970AB90-3FA3-0E4E-86D1-4017771AE3B0}"/>
              </a:ext>
            </a:extLst>
          </p:cNvPr>
          <p:cNvCxnSpPr>
            <a:cxnSpLocks/>
          </p:cNvCxnSpPr>
          <p:nvPr/>
        </p:nvCxnSpPr>
        <p:spPr>
          <a:xfrm>
            <a:off x="886106" y="2515118"/>
            <a:ext cx="0" cy="270837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/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h𝑜𝑡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=394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kJ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mol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D1872D-D93D-9A5F-D57F-2E96188639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614" y="1721375"/>
                <a:ext cx="3005559" cy="793743"/>
              </a:xfrm>
              <a:prstGeom prst="rect">
                <a:avLst/>
              </a:prstGeom>
              <a:blipFill>
                <a:blip r:embed="rId4"/>
                <a:stretch>
                  <a:fillRect l="-420" b="-6154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60155E53-345D-805E-C500-D5F0FF9BFD8C}"/>
              </a:ext>
            </a:extLst>
          </p:cNvPr>
          <p:cNvGrpSpPr/>
          <p:nvPr/>
        </p:nvGrpSpPr>
        <p:grpSpPr>
          <a:xfrm>
            <a:off x="1056159" y="3047847"/>
            <a:ext cx="396786" cy="1976930"/>
            <a:chOff x="2693627" y="1952713"/>
            <a:chExt cx="396786" cy="19769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D6A0C96-FA58-CBDB-5518-5F9DD4B7064B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37CD121-10EC-591A-AAE1-FAFF892E94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5A8ABC4-0164-F601-4F4A-0900DFDD1C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B26EDA-210A-5B0F-F3DA-989BC43B1F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29E16A4-09D0-6970-DF81-DEF959F528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/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</m:t>
                          </m:r>
                        </m:sub>
                      </m:sSub>
                      <m:r>
                        <a:rPr lang="en-US" sz="24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158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𝑘𝐽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𝑚𝑜𝑙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E1257A0-E785-63B0-DBDD-742AB50717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2650975"/>
                <a:ext cx="3417570" cy="793743"/>
              </a:xfrm>
              <a:prstGeom prst="rect">
                <a:avLst/>
              </a:prstGeom>
              <a:blipFill>
                <a:blip r:embed="rId5"/>
                <a:stretch>
                  <a:fillRect b="-6250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/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ea typeface="Cambria Math" panose="02040503050406030204" pitchFamily="18" charset="0"/>
                  </a:rPr>
                  <a:t>But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is released too  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4BE7E-3610-C733-03D1-2EEB12AC06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7392" y="1939367"/>
                <a:ext cx="3417570" cy="461665"/>
              </a:xfrm>
              <a:prstGeom prst="rect">
                <a:avLst/>
              </a:prstGeom>
              <a:blipFill>
                <a:blip r:embed="rId6"/>
                <a:stretch>
                  <a:fillRect l="-2583" t="-7895" b="-28947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971C0C84-4472-C2B3-4CE5-69B90FFB9F11}"/>
              </a:ext>
            </a:extLst>
          </p:cNvPr>
          <p:cNvGrpSpPr/>
          <p:nvPr/>
        </p:nvGrpSpPr>
        <p:grpSpPr>
          <a:xfrm>
            <a:off x="7178040" y="983387"/>
            <a:ext cx="4546305" cy="2354174"/>
            <a:chOff x="7178040" y="983387"/>
            <a:chExt cx="4546305" cy="2354174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9E2FE728-D169-A1DA-BD4C-BD57EDA2B61D}"/>
                </a:ext>
              </a:extLst>
            </p:cNvPr>
            <p:cNvSpPr/>
            <p:nvPr/>
          </p:nvSpPr>
          <p:spPr>
            <a:xfrm>
              <a:off x="7178040" y="983387"/>
              <a:ext cx="4546305" cy="235417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FEB0167-53F6-1230-FD25-DB41CF8668F9}"/>
                </a:ext>
              </a:extLst>
            </p:cNvPr>
            <p:cNvGrpSpPr/>
            <p:nvPr/>
          </p:nvGrpSpPr>
          <p:grpSpPr>
            <a:xfrm rot="5041204">
              <a:off x="8881544" y="350673"/>
              <a:ext cx="1182794" cy="3986535"/>
              <a:chOff x="2746149" y="310190"/>
              <a:chExt cx="1182794" cy="3986535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777A1F0-123F-A522-A813-DE8CEF31388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46149" y="2396387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51591D9-DBEB-4A8D-89C9-549632614F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50952" y="2585701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309BD673-F53C-2B66-D01D-CBED8C74F4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59016" y="4160698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82C4057F-8443-452A-57DD-60F12492C9A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91783" y="310190"/>
                <a:ext cx="137160" cy="136027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/>
              <p:nvPr/>
            </p:nvSpPr>
            <p:spPr>
              <a:xfrm>
                <a:off x="7949518" y="4293543"/>
                <a:ext cx="4176852" cy="624273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𝑐𝑜𝑛𝑐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=+19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𝑘𝐽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𝑚𝑜𝑙</m:t>
                        </m:r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79A3678-8992-6EA3-BF54-A5B87E0EE6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9518" y="4293543"/>
                <a:ext cx="4176852" cy="624273"/>
              </a:xfrm>
              <a:prstGeom prst="rect">
                <a:avLst/>
              </a:prstGeom>
              <a:blipFill>
                <a:blip r:embed="rId7"/>
                <a:stretch>
                  <a:fillRect l="-302" b="-1961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Group 26">
            <a:extLst>
              <a:ext uri="{FF2B5EF4-FFF2-40B4-BE49-F238E27FC236}">
                <a16:creationId xmlns:a16="http://schemas.microsoft.com/office/drawing/2014/main" id="{5E9E5AA1-BB78-6864-613E-6BBCF86FCD23}"/>
              </a:ext>
            </a:extLst>
          </p:cNvPr>
          <p:cNvGrpSpPr/>
          <p:nvPr/>
        </p:nvGrpSpPr>
        <p:grpSpPr>
          <a:xfrm rot="5400000">
            <a:off x="8146338" y="5191504"/>
            <a:ext cx="396786" cy="1976930"/>
            <a:chOff x="2693627" y="1952713"/>
            <a:chExt cx="396786" cy="197693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6A17840-B177-6002-327B-EB755F7BE142}"/>
                </a:ext>
              </a:extLst>
            </p:cNvPr>
            <p:cNvSpPr/>
            <p:nvPr/>
          </p:nvSpPr>
          <p:spPr>
            <a:xfrm>
              <a:off x="2693627" y="1952713"/>
              <a:ext cx="396786" cy="1976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6CB3C7E-B444-4C79-6303-A4E3EADE36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6149" y="23963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F4940EB-8C61-C09B-6454-CA2EF17463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98549" y="2548787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D9A0AD9-8552-4339-2714-D53BA3C0BE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3789" y="3637781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183C830-9D8C-B505-2331-F52E1576FD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0835" y="3200364"/>
              <a:ext cx="137160" cy="13602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13059E8-6FFE-375A-707C-00D6787591B3}"/>
              </a:ext>
            </a:extLst>
          </p:cNvPr>
          <p:cNvCxnSpPr>
            <a:cxnSpLocks/>
          </p:cNvCxnSpPr>
          <p:nvPr/>
        </p:nvCxnSpPr>
        <p:spPr>
          <a:xfrm>
            <a:off x="7782370" y="3444718"/>
            <a:ext cx="0" cy="228528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0D945B2-1A96-6B1B-5BF7-186D2EBAAC44}"/>
                  </a:ext>
                </a:extLst>
              </p:cNvPr>
              <p:cNvSpPr txBox="1"/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𝑎𝑡𝑚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=0.00042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𝑏𝑎𝑟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0D945B2-1A96-6B1B-5BF7-186D2EBAAC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79826" y="1118181"/>
                <a:ext cx="3684940" cy="461665"/>
              </a:xfrm>
              <a:prstGeom prst="rect">
                <a:avLst/>
              </a:prstGeom>
              <a:blipFill>
                <a:blip r:embed="rId8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Right Arrow 34">
            <a:extLst>
              <a:ext uri="{FF2B5EF4-FFF2-40B4-BE49-F238E27FC236}">
                <a16:creationId xmlns:a16="http://schemas.microsoft.com/office/drawing/2014/main" id="{AE83F77E-0767-CA4F-E358-32428FAB5C58}"/>
              </a:ext>
            </a:extLst>
          </p:cNvPr>
          <p:cNvSpPr/>
          <p:nvPr/>
        </p:nvSpPr>
        <p:spPr>
          <a:xfrm>
            <a:off x="9486900" y="5942378"/>
            <a:ext cx="1056835" cy="449861"/>
          </a:xfrm>
          <a:prstGeom prst="rightArrow">
            <a:avLst/>
          </a:prstGeom>
          <a:solidFill>
            <a:schemeClr val="accent1">
              <a:alpha val="5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9A28FDD-77E6-8D3C-345F-1A12A9B74FA2}"/>
              </a:ext>
            </a:extLst>
          </p:cNvPr>
          <p:cNvSpPr txBox="1"/>
          <p:nvPr/>
        </p:nvSpPr>
        <p:spPr>
          <a:xfrm>
            <a:off x="8752314" y="5486457"/>
            <a:ext cx="2335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Disposal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BA67487-A469-2250-21EE-EEBEB376D28D}"/>
              </a:ext>
            </a:extLst>
          </p:cNvPr>
          <p:cNvSpPr txBox="1"/>
          <p:nvPr/>
        </p:nvSpPr>
        <p:spPr>
          <a:xfrm>
            <a:off x="10730425" y="5942378"/>
            <a:ext cx="494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C30B8A59-425D-784E-58B1-B1C4BE6B1757}"/>
                  </a:ext>
                </a:extLst>
              </p:cNvPr>
              <p:cNvSpPr txBox="1"/>
              <p:nvPr/>
            </p:nvSpPr>
            <p:spPr>
              <a:xfrm>
                <a:off x="79082" y="4182109"/>
                <a:ext cx="7183719" cy="156966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There’s also the cost of disposing of the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𝑪</m:t>
                    </m:r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𝑶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sz="2400" b="1" dirty="0">
                    <a:ea typeface="Cambria Math" panose="02040503050406030204" pitchFamily="18" charset="0"/>
                  </a:rPr>
                  <a:t> </a:t>
                </a:r>
                <a:endParaRPr lang="en-US" sz="2400" dirty="0">
                  <a:ea typeface="Cambria Math" panose="020405030504060302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hlinkClick r:id="rId9"/>
                  </a:rPr>
                  <a:t>terrestrial</a:t>
                </a:r>
                <a:r>
                  <a:rPr lang="en-US" sz="2400" dirty="0"/>
                  <a:t> sequestration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hlinkClick r:id="rId10"/>
                  </a:rPr>
                  <a:t>geologic</a:t>
                </a:r>
                <a:r>
                  <a:rPr lang="en-US" sz="2400" dirty="0"/>
                  <a:t> sequestration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hlinkClick r:id="rId11"/>
                  </a:rPr>
                  <a:t>mineralization</a:t>
                </a:r>
                <a:r>
                  <a:rPr lang="en-US" sz="2400" dirty="0"/>
                  <a:t>.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C30B8A59-425D-784E-58B1-B1C4BE6B17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82" y="4182109"/>
                <a:ext cx="7183719" cy="1569660"/>
              </a:xfrm>
              <a:prstGeom prst="rect">
                <a:avLst/>
              </a:prstGeom>
              <a:blipFill>
                <a:blip r:embed="rId12"/>
                <a:stretch>
                  <a:fillRect l="-1232" t="-1587" b="-7143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91328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71B524-CC71-6934-E927-CAF99CAB2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59" y="486415"/>
            <a:ext cx="4979141" cy="30379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8184CF-8F02-1DB5-E9C5-ABDC38AD0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4769" y="2698117"/>
            <a:ext cx="7883511" cy="367346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5B8E54-7F37-5800-394C-CC31F07B734D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5. Thermodynamics of fossil fuel burning: Thermodynamics of disposal</a:t>
            </a:r>
            <a:endParaRPr lang="en-US" sz="2400" b="1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523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08C8A2C-5C71-CD22-E58B-91718DC35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27" y="1083676"/>
            <a:ext cx="4818090" cy="38076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/>
              <p:nvPr/>
            </p:nvSpPr>
            <p:spPr>
              <a:xfrm>
                <a:off x="5656217" y="1940885"/>
                <a:ext cx="527086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Definition:</a:t>
                </a:r>
                <a:endParaRPr lang="en-US" sz="2400" b="1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𝑇𝑆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6217" y="1940885"/>
                <a:ext cx="5270863" cy="830997"/>
              </a:xfrm>
              <a:prstGeom prst="rect">
                <a:avLst/>
              </a:prstGeom>
              <a:blipFill>
                <a:blip r:embed="rId4"/>
                <a:stretch>
                  <a:fillRect l="-1923" t="-5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89FB1F0E-4B0A-4143-9DAF-543DE9CBDF2D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1. G(T,P) thermodynamic surfaces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38200C-4954-3448-94A0-B6903807D898}"/>
              </a:ext>
            </a:extLst>
          </p:cNvPr>
          <p:cNvSpPr txBox="1"/>
          <p:nvPr/>
        </p:nvSpPr>
        <p:spPr>
          <a:xfrm>
            <a:off x="649705" y="4660453"/>
            <a:ext cx="10479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Why does G slope </a:t>
            </a:r>
            <a:r>
              <a:rPr lang="en-US" sz="2400" b="1" dirty="0"/>
              <a:t>down</a:t>
            </a:r>
            <a:r>
              <a:rPr lang="en-US" sz="2400" dirty="0"/>
              <a:t> in the temperature direction, </a:t>
            </a:r>
            <a:r>
              <a:rPr lang="en-US" sz="2400" b="1" dirty="0"/>
              <a:t>up</a:t>
            </a:r>
            <a:r>
              <a:rPr lang="en-US" sz="2400" dirty="0"/>
              <a:t> in the pressure direction?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6D3B77-0A1A-38AD-98EF-20480BA12AF8}"/>
              </a:ext>
            </a:extLst>
          </p:cNvPr>
          <p:cNvSpPr txBox="1"/>
          <p:nvPr/>
        </p:nvSpPr>
        <p:spPr>
          <a:xfrm>
            <a:off x="3048000" y="2800564"/>
            <a:ext cx="22174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Gas</a:t>
            </a:r>
          </a:p>
        </p:txBody>
      </p:sp>
    </p:spTree>
    <p:extLst>
      <p:ext uri="{BB962C8B-B14F-4D97-AF65-F5344CB8AC3E}">
        <p14:creationId xmlns:p14="http://schemas.microsoft.com/office/powerpoint/2010/main" val="1910275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C03B6B-A6F3-C4EE-5511-96D3297E1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27" y="1083676"/>
            <a:ext cx="4818090" cy="38076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/>
              <p:nvPr/>
            </p:nvSpPr>
            <p:spPr>
              <a:xfrm>
                <a:off x="5656217" y="1940885"/>
                <a:ext cx="5270863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Definition:</a:t>
                </a:r>
                <a:endParaRPr lang="en-US" sz="2400" b="1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𝑇𝑆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:r>
                  <a:rPr lang="en-US" sz="2400" b="1" dirty="0">
                    <a:ea typeface="Cambria Math" panose="02040503050406030204" pitchFamily="18" charset="0"/>
                  </a:rPr>
                  <a:t>What you got from the box:</a:t>
                </a:r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𝑑𝐺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𝑆𝑑𝑇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𝑉𝑑𝑃</m:t>
                    </m:r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4D27D9D-D29F-2548-B303-BD55D9AF2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6217" y="1940885"/>
                <a:ext cx="5270863" cy="1938992"/>
              </a:xfrm>
              <a:prstGeom prst="rect">
                <a:avLst/>
              </a:prstGeom>
              <a:blipFill>
                <a:blip r:embed="rId4"/>
                <a:stretch>
                  <a:fillRect l="-1923" t="-2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89FB1F0E-4B0A-4143-9DAF-543DE9CBDF2D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1. G(T,P) thermodynamic surfaces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38200C-4954-3448-94A0-B6903807D898}"/>
              </a:ext>
            </a:extLst>
          </p:cNvPr>
          <p:cNvSpPr txBox="1"/>
          <p:nvPr/>
        </p:nvSpPr>
        <p:spPr>
          <a:xfrm>
            <a:off x="649705" y="4660453"/>
            <a:ext cx="10479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Why does G slope </a:t>
            </a:r>
            <a:r>
              <a:rPr lang="en-US" sz="2400" b="1" dirty="0"/>
              <a:t>down</a:t>
            </a:r>
            <a:r>
              <a:rPr lang="en-US" sz="2400" dirty="0"/>
              <a:t> in the temperature direction, </a:t>
            </a:r>
            <a:r>
              <a:rPr lang="en-US" sz="2400" b="1" dirty="0"/>
              <a:t>up</a:t>
            </a:r>
            <a:r>
              <a:rPr lang="en-US" sz="2400" dirty="0"/>
              <a:t> in the pressure direction?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6D3B77-0A1A-38AD-98EF-20480BA12AF8}"/>
              </a:ext>
            </a:extLst>
          </p:cNvPr>
          <p:cNvSpPr txBox="1"/>
          <p:nvPr/>
        </p:nvSpPr>
        <p:spPr>
          <a:xfrm>
            <a:off x="3048000" y="2802367"/>
            <a:ext cx="22174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Gas</a:t>
            </a:r>
          </a:p>
        </p:txBody>
      </p:sp>
    </p:spTree>
    <p:extLst>
      <p:ext uri="{BB962C8B-B14F-4D97-AF65-F5344CB8AC3E}">
        <p14:creationId xmlns:p14="http://schemas.microsoft.com/office/powerpoint/2010/main" val="218433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9FB1F0E-4B0A-4143-9DAF-543DE9CBDF2D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1. G(T,P) thermodynamic surfaces</a:t>
            </a: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6231354-035E-3826-CC6D-B272480A3953}"/>
              </a:ext>
            </a:extLst>
          </p:cNvPr>
          <p:cNvGrpSpPr/>
          <p:nvPr/>
        </p:nvGrpSpPr>
        <p:grpSpPr>
          <a:xfrm>
            <a:off x="649705" y="1354728"/>
            <a:ext cx="5420360" cy="4148544"/>
            <a:chOff x="5947089" y="511909"/>
            <a:chExt cx="5420360" cy="414854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C11F096-759A-8A60-24E6-F75B8FC24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47089" y="511909"/>
              <a:ext cx="5420360" cy="4148544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86A17AC-D1D5-73AA-73EC-9944E7577C5C}"/>
                </a:ext>
              </a:extLst>
            </p:cNvPr>
            <p:cNvSpPr txBox="1"/>
            <p:nvPr/>
          </p:nvSpPr>
          <p:spPr>
            <a:xfrm>
              <a:off x="8295898" y="2268730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Liquid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63788C5-C594-90B6-7279-289EADD8C3C6}"/>
                </a:ext>
              </a:extLst>
            </p:cNvPr>
            <p:cNvSpPr txBox="1"/>
            <p:nvPr/>
          </p:nvSpPr>
          <p:spPr>
            <a:xfrm>
              <a:off x="8295898" y="2887403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Gas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405902-1794-3A1E-1046-4E72CD0C23E5}"/>
                  </a:ext>
                </a:extLst>
              </p:cNvPr>
              <p:cNvSpPr txBox="1"/>
              <p:nvPr/>
            </p:nvSpPr>
            <p:spPr>
              <a:xfrm>
                <a:off x="5656217" y="1940885"/>
                <a:ext cx="5270863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Definition:</a:t>
                </a:r>
                <a:endParaRPr lang="en-US" sz="2400" b="1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𝑇𝑆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:r>
                  <a:rPr lang="en-US" sz="2400" b="1" dirty="0">
                    <a:ea typeface="Cambria Math" panose="02040503050406030204" pitchFamily="18" charset="0"/>
                  </a:rPr>
                  <a:t>What you got from the box:</a:t>
                </a:r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𝑑𝐺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𝑆𝑑𝑇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𝑉𝑑𝑃</m:t>
                    </m:r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405902-1794-3A1E-1046-4E72CD0C23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6217" y="1940885"/>
                <a:ext cx="5270863" cy="1938992"/>
              </a:xfrm>
              <a:prstGeom prst="rect">
                <a:avLst/>
              </a:prstGeom>
              <a:blipFill>
                <a:blip r:embed="rId4"/>
                <a:stretch>
                  <a:fillRect l="-1923" t="-2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D238200C-4954-3448-94A0-B6903807D898}"/>
              </a:ext>
            </a:extLst>
          </p:cNvPr>
          <p:cNvSpPr txBox="1"/>
          <p:nvPr/>
        </p:nvSpPr>
        <p:spPr>
          <a:xfrm>
            <a:off x="1404085" y="5272439"/>
            <a:ext cx="10479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Why is the </a:t>
            </a:r>
            <a:r>
              <a:rPr lang="en-US" sz="2400" b="1" dirty="0"/>
              <a:t>gas</a:t>
            </a:r>
            <a:r>
              <a:rPr lang="en-US" sz="2400" dirty="0"/>
              <a:t> curve </a:t>
            </a:r>
            <a:r>
              <a:rPr lang="en-US" sz="2400" b="1" dirty="0"/>
              <a:t>steeper</a:t>
            </a:r>
            <a:r>
              <a:rPr lang="en-US" sz="2400" dirty="0"/>
              <a:t> in the temperature direction?</a:t>
            </a:r>
          </a:p>
        </p:txBody>
      </p:sp>
    </p:spTree>
    <p:extLst>
      <p:ext uri="{BB962C8B-B14F-4D97-AF65-F5344CB8AC3E}">
        <p14:creationId xmlns:p14="http://schemas.microsoft.com/office/powerpoint/2010/main" val="150185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9FB1F0E-4B0A-4143-9DAF-543DE9CBDF2D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1. G(T,P) thermodynamic surfaces</a:t>
            </a: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6231354-035E-3826-CC6D-B272480A3953}"/>
              </a:ext>
            </a:extLst>
          </p:cNvPr>
          <p:cNvGrpSpPr/>
          <p:nvPr/>
        </p:nvGrpSpPr>
        <p:grpSpPr>
          <a:xfrm>
            <a:off x="649705" y="1354728"/>
            <a:ext cx="5420360" cy="4148544"/>
            <a:chOff x="5947089" y="511909"/>
            <a:chExt cx="5420360" cy="414854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C11F096-759A-8A60-24E6-F75B8FC24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47089" y="511909"/>
              <a:ext cx="5420360" cy="4148544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86A17AC-D1D5-73AA-73EC-9944E7577C5C}"/>
                </a:ext>
              </a:extLst>
            </p:cNvPr>
            <p:cNvSpPr txBox="1"/>
            <p:nvPr/>
          </p:nvSpPr>
          <p:spPr>
            <a:xfrm>
              <a:off x="8295898" y="2268730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Liquid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63788C5-C594-90B6-7279-289EADD8C3C6}"/>
                </a:ext>
              </a:extLst>
            </p:cNvPr>
            <p:cNvSpPr txBox="1"/>
            <p:nvPr/>
          </p:nvSpPr>
          <p:spPr>
            <a:xfrm>
              <a:off x="8295898" y="2887403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Gas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405902-1794-3A1E-1046-4E72CD0C23E5}"/>
                  </a:ext>
                </a:extLst>
              </p:cNvPr>
              <p:cNvSpPr txBox="1"/>
              <p:nvPr/>
            </p:nvSpPr>
            <p:spPr>
              <a:xfrm>
                <a:off x="5656217" y="1940885"/>
                <a:ext cx="5270863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Definition:</a:t>
                </a:r>
                <a:endParaRPr lang="en-US" sz="2400" b="1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𝑇𝑆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:r>
                  <a:rPr lang="en-US" sz="2400" b="1" dirty="0">
                    <a:ea typeface="Cambria Math" panose="02040503050406030204" pitchFamily="18" charset="0"/>
                  </a:rPr>
                  <a:t>What you got from the box:</a:t>
                </a:r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𝑑𝐺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𝑆𝑑𝑇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𝑉𝑑𝑃</m:t>
                    </m:r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405902-1794-3A1E-1046-4E72CD0C23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6217" y="1940885"/>
                <a:ext cx="5270863" cy="1938992"/>
              </a:xfrm>
              <a:prstGeom prst="rect">
                <a:avLst/>
              </a:prstGeom>
              <a:blipFill>
                <a:blip r:embed="rId4"/>
                <a:stretch>
                  <a:fillRect l="-1923" t="-2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38200C-4954-3448-94A0-B6903807D898}"/>
                  </a:ext>
                </a:extLst>
              </p:cNvPr>
              <p:cNvSpPr txBox="1"/>
              <p:nvPr/>
            </p:nvSpPr>
            <p:spPr>
              <a:xfrm>
                <a:off x="1404085" y="5272439"/>
                <a:ext cx="10479506" cy="8610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/>
                  <a:t>Why is the </a:t>
                </a:r>
                <a:r>
                  <a:rPr lang="en-US" sz="2400" b="1" dirty="0"/>
                  <a:t>gas</a:t>
                </a:r>
                <a:r>
                  <a:rPr lang="en-US" sz="2400" dirty="0"/>
                  <a:t> curve </a:t>
                </a:r>
                <a:r>
                  <a:rPr lang="en-US" sz="2400" b="1" dirty="0"/>
                  <a:t>steeper</a:t>
                </a:r>
                <a:r>
                  <a:rPr lang="en-US" sz="2400" dirty="0"/>
                  <a:t> in the temperature direction?</a:t>
                </a:r>
              </a:p>
              <a:p>
                <a:r>
                  <a:rPr lang="en-US" sz="2400" dirty="0"/>
                  <a:t>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38200C-4954-3448-94A0-B6903807D8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4085" y="5272439"/>
                <a:ext cx="10479506" cy="861070"/>
              </a:xfrm>
              <a:prstGeom prst="rect">
                <a:avLst/>
              </a:prstGeom>
              <a:blipFill>
                <a:blip r:embed="rId5"/>
                <a:stretch>
                  <a:fillRect l="-847" t="-5882" b="-13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2539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9FB1F0E-4B0A-4143-9DAF-543DE9CBDF2D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1. G(T,P) thermodynamic surfaces</a:t>
            </a: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6231354-035E-3826-CC6D-B272480A3953}"/>
              </a:ext>
            </a:extLst>
          </p:cNvPr>
          <p:cNvGrpSpPr/>
          <p:nvPr/>
        </p:nvGrpSpPr>
        <p:grpSpPr>
          <a:xfrm>
            <a:off x="649705" y="1354728"/>
            <a:ext cx="5420360" cy="4148544"/>
            <a:chOff x="5947089" y="511909"/>
            <a:chExt cx="5420360" cy="414854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C11F096-759A-8A60-24E6-F75B8FC24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47089" y="511909"/>
              <a:ext cx="5420360" cy="4148544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86A17AC-D1D5-73AA-73EC-9944E7577C5C}"/>
                </a:ext>
              </a:extLst>
            </p:cNvPr>
            <p:cNvSpPr txBox="1"/>
            <p:nvPr/>
          </p:nvSpPr>
          <p:spPr>
            <a:xfrm>
              <a:off x="8295898" y="2268730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Liquid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63788C5-C594-90B6-7279-289EADD8C3C6}"/>
                </a:ext>
              </a:extLst>
            </p:cNvPr>
            <p:cNvSpPr txBox="1"/>
            <p:nvPr/>
          </p:nvSpPr>
          <p:spPr>
            <a:xfrm>
              <a:off x="8295898" y="2887403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Gas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405902-1794-3A1E-1046-4E72CD0C23E5}"/>
                  </a:ext>
                </a:extLst>
              </p:cNvPr>
              <p:cNvSpPr txBox="1"/>
              <p:nvPr/>
            </p:nvSpPr>
            <p:spPr>
              <a:xfrm>
                <a:off x="5656217" y="1940885"/>
                <a:ext cx="5270863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Definition:</a:t>
                </a:r>
                <a:endParaRPr lang="en-US" sz="2400" b="1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𝑇𝑆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:r>
                  <a:rPr lang="en-US" sz="2400" b="1" dirty="0">
                    <a:ea typeface="Cambria Math" panose="02040503050406030204" pitchFamily="18" charset="0"/>
                  </a:rPr>
                  <a:t>What you got from the box:</a:t>
                </a:r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𝑑𝐺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𝑆𝑑𝑇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𝑉𝑑𝑃</m:t>
                    </m:r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405902-1794-3A1E-1046-4E72CD0C23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6217" y="1940885"/>
                <a:ext cx="5270863" cy="1938992"/>
              </a:xfrm>
              <a:prstGeom prst="rect">
                <a:avLst/>
              </a:prstGeom>
              <a:blipFill>
                <a:blip r:embed="rId4"/>
                <a:stretch>
                  <a:fillRect l="-1923" t="-2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D238200C-4954-3448-94A0-B6903807D898}"/>
              </a:ext>
            </a:extLst>
          </p:cNvPr>
          <p:cNvSpPr txBox="1"/>
          <p:nvPr/>
        </p:nvSpPr>
        <p:spPr>
          <a:xfrm>
            <a:off x="1404085" y="5272439"/>
            <a:ext cx="10479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Why is the </a:t>
            </a:r>
            <a:r>
              <a:rPr lang="en-US" sz="2400" b="1" dirty="0"/>
              <a:t>gas</a:t>
            </a:r>
            <a:r>
              <a:rPr lang="en-US" sz="2400" dirty="0"/>
              <a:t> curve also </a:t>
            </a:r>
            <a:r>
              <a:rPr lang="en-US" sz="2400" b="1" dirty="0"/>
              <a:t>steeper</a:t>
            </a:r>
            <a:r>
              <a:rPr lang="en-US" sz="2400" dirty="0"/>
              <a:t> in the </a:t>
            </a:r>
            <a:r>
              <a:rPr lang="en-US" sz="2400" b="1" dirty="0"/>
              <a:t>pressure</a:t>
            </a:r>
            <a:r>
              <a:rPr lang="en-US" sz="2400" dirty="0"/>
              <a:t> direction? </a:t>
            </a:r>
          </a:p>
        </p:txBody>
      </p:sp>
    </p:spTree>
    <p:extLst>
      <p:ext uri="{BB962C8B-B14F-4D97-AF65-F5344CB8AC3E}">
        <p14:creationId xmlns:p14="http://schemas.microsoft.com/office/powerpoint/2010/main" val="3219726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9FB1F0E-4B0A-4143-9DAF-543DE9CBDF2D}"/>
              </a:ext>
            </a:extLst>
          </p:cNvPr>
          <p:cNvSpPr txBox="1"/>
          <p:nvPr/>
        </p:nvSpPr>
        <p:spPr>
          <a:xfrm>
            <a:off x="0" y="0"/>
            <a:ext cx="6096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1. G(T,P) thermodynamic surfaces</a:t>
            </a: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6231354-035E-3826-CC6D-B272480A3953}"/>
              </a:ext>
            </a:extLst>
          </p:cNvPr>
          <p:cNvGrpSpPr/>
          <p:nvPr/>
        </p:nvGrpSpPr>
        <p:grpSpPr>
          <a:xfrm>
            <a:off x="649705" y="1354728"/>
            <a:ext cx="5420360" cy="4148544"/>
            <a:chOff x="5947089" y="511909"/>
            <a:chExt cx="5420360" cy="414854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C11F096-759A-8A60-24E6-F75B8FC24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47089" y="511909"/>
              <a:ext cx="5420360" cy="4148544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86A17AC-D1D5-73AA-73EC-9944E7577C5C}"/>
                </a:ext>
              </a:extLst>
            </p:cNvPr>
            <p:cNvSpPr txBox="1"/>
            <p:nvPr/>
          </p:nvSpPr>
          <p:spPr>
            <a:xfrm>
              <a:off x="8295898" y="2268730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Liquid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63788C5-C594-90B6-7279-289EADD8C3C6}"/>
                </a:ext>
              </a:extLst>
            </p:cNvPr>
            <p:cNvSpPr txBox="1"/>
            <p:nvPr/>
          </p:nvSpPr>
          <p:spPr>
            <a:xfrm>
              <a:off x="8295898" y="2887403"/>
              <a:ext cx="2217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Gas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405902-1794-3A1E-1046-4E72CD0C23E5}"/>
                  </a:ext>
                </a:extLst>
              </p:cNvPr>
              <p:cNvSpPr txBox="1"/>
              <p:nvPr/>
            </p:nvSpPr>
            <p:spPr>
              <a:xfrm>
                <a:off x="5656217" y="1940885"/>
                <a:ext cx="5270863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ea typeface="Cambria Math" panose="02040503050406030204" pitchFamily="18" charset="0"/>
                  </a:rPr>
                  <a:t>Definition:</a:t>
                </a:r>
                <a:endParaRPr lang="en-US" sz="2400" b="1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𝑇𝑆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:r>
                  <a:rPr lang="en-US" sz="2400" b="1" dirty="0">
                    <a:ea typeface="Cambria Math" panose="02040503050406030204" pitchFamily="18" charset="0"/>
                  </a:rPr>
                  <a:t>What you got from the box:</a:t>
                </a:r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𝑑𝐺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𝑆𝑑𝑇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𝑉𝑑𝑃</m:t>
                    </m:r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1405902-1794-3A1E-1046-4E72CD0C23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6217" y="1940885"/>
                <a:ext cx="5270863" cy="1938992"/>
              </a:xfrm>
              <a:prstGeom prst="rect">
                <a:avLst/>
              </a:prstGeom>
              <a:blipFill>
                <a:blip r:embed="rId4"/>
                <a:stretch>
                  <a:fillRect l="-1923" t="-2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38200C-4954-3448-94A0-B6903807D898}"/>
                  </a:ext>
                </a:extLst>
              </p:cNvPr>
              <p:cNvSpPr txBox="1"/>
              <p:nvPr/>
            </p:nvSpPr>
            <p:spPr>
              <a:xfrm>
                <a:off x="1404085" y="5272439"/>
                <a:ext cx="10479506" cy="8610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/>
                  <a:t>Why is the </a:t>
                </a:r>
                <a:r>
                  <a:rPr lang="en-US" sz="2400" b="1" dirty="0"/>
                  <a:t>gas</a:t>
                </a:r>
                <a:r>
                  <a:rPr lang="en-US" sz="2400" dirty="0"/>
                  <a:t> curve also </a:t>
                </a:r>
                <a:r>
                  <a:rPr lang="en-US" sz="2400" b="1" dirty="0"/>
                  <a:t>steeper</a:t>
                </a:r>
                <a:r>
                  <a:rPr lang="en-US" sz="2400" dirty="0"/>
                  <a:t> in the </a:t>
                </a:r>
                <a:r>
                  <a:rPr lang="en-US" sz="2400" b="1" dirty="0"/>
                  <a:t>pressure</a:t>
                </a:r>
                <a:r>
                  <a:rPr lang="en-US" sz="2400" dirty="0"/>
                  <a:t> direction? </a:t>
                </a:r>
              </a:p>
              <a:p>
                <a:r>
                  <a:rPr lang="en-US" sz="2400" dirty="0"/>
                  <a:t>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𝑔𝑎𝑠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𝑙𝑖𝑞</m:t>
                        </m:r>
                      </m:sub>
                    </m:sSub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38200C-4954-3448-94A0-B6903807D8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4085" y="5272439"/>
                <a:ext cx="10479506" cy="861070"/>
              </a:xfrm>
              <a:prstGeom prst="rect">
                <a:avLst/>
              </a:prstGeom>
              <a:blipFill>
                <a:blip r:embed="rId5"/>
                <a:stretch>
                  <a:fillRect l="-847" t="-5882" b="-13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0225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B25E66D-A41A-DE47-95C0-4FA5F3E12EF0}"/>
              </a:ext>
            </a:extLst>
          </p:cNvPr>
          <p:cNvSpPr txBox="1"/>
          <p:nvPr/>
        </p:nvSpPr>
        <p:spPr>
          <a:xfrm>
            <a:off x="-1" y="0"/>
            <a:ext cx="10383253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2. G(T,P) thermodynamic surfaces and the 2</a:t>
            </a:r>
            <a:r>
              <a:rPr lang="en-US" sz="2400" b="1" baseline="30000" dirty="0"/>
              <a:t>nd</a:t>
            </a:r>
            <a:r>
              <a:rPr lang="en-US" sz="2400" b="1" dirty="0"/>
              <a:t> Law</a:t>
            </a: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C701A1F-0235-DF90-45DE-FDDA1697A5CC}"/>
              </a:ext>
            </a:extLst>
          </p:cNvPr>
          <p:cNvGrpSpPr/>
          <p:nvPr/>
        </p:nvGrpSpPr>
        <p:grpSpPr>
          <a:xfrm>
            <a:off x="240631" y="574415"/>
            <a:ext cx="11710737" cy="6245093"/>
            <a:chOff x="240631" y="574415"/>
            <a:chExt cx="11710737" cy="624509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ED60CF9B-B6EC-6441-AF7B-79B96ABD2686}"/>
                    </a:ext>
                  </a:extLst>
                </p:cNvPr>
                <p:cNvSpPr txBox="1"/>
                <p:nvPr/>
              </p:nvSpPr>
              <p:spPr>
                <a:xfrm>
                  <a:off x="240631" y="574415"/>
                  <a:ext cx="11710737" cy="621080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2000" dirty="0"/>
                    <a:t>2</a:t>
                  </a:r>
                  <a:r>
                    <a:rPr lang="en-US" sz="2000" baseline="30000" dirty="0"/>
                    <a:t>nd</a:t>
                  </a:r>
                  <a:r>
                    <a:rPr lang="en-US" sz="2000" dirty="0"/>
                    <a:t> Law says </a:t>
                  </a:r>
                  <a:r>
                    <a:rPr lang="en-US" sz="2000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rPr>
                    <a:t>the </a:t>
                  </a:r>
                  <a:r>
                    <a:rPr lang="en-US" sz="2000" b="1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rPr>
                    <a:t>criterion for spontaneity </a:t>
                  </a:r>
                  <a:r>
                    <a:rPr lang="en-US" sz="2000" dirty="0">
                      <a:solidFill>
                        <a:schemeClr val="tx1"/>
                      </a:solidFill>
                      <a:latin typeface="Calibri" panose="020F0502020204030204" pitchFamily="34" charset="0"/>
                      <a:ea typeface="Cambria Math" panose="02040503050406030204" pitchFamily="18" charset="0"/>
                      <a:cs typeface="Calibri" panose="020F0502020204030204" pitchFamily="34" charset="0"/>
                    </a:rPr>
                    <a:t>is </a:t>
                  </a:r>
                  <a14:m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</m:t>
                          </m:r>
                        </m:e>
                        <m:sub>
                          <m:r>
                            <a:rPr lang="en-US" sz="2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𝒕𝒐𝒕</m:t>
                          </m:r>
                        </m:sub>
                      </m:sSub>
                      <m:r>
                        <a:rPr lang="en-US" sz="20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2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𝑺</m:t>
                      </m:r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1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0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</m:t>
                          </m:r>
                        </m:e>
                        <m:sub>
                          <m:r>
                            <a:rPr lang="en-US" sz="20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𝒔𝒖𝒓𝒓</m:t>
                          </m:r>
                        </m:sub>
                      </m:sSub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a14:m>
                  <a:r>
                    <a:rPr lang="en-US" sz="2000" dirty="0"/>
                    <a:t>. Next  we’ll use the thermodynamic definition of entropy, </a:t>
                  </a:r>
                  <a14:m>
                    <m:oMath xmlns:m="http://schemas.openxmlformats.org/officeDocument/2006/math">
                      <m:r>
                        <a:rPr lang="en-US" sz="2000" b="1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20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𝑺</m:t>
                          </m:r>
                        </m:e>
                        <m:sub>
                          <m:r>
                            <a:rPr lang="en-US" sz="2000" b="1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𝒔𝒖𝒓𝒓</m:t>
                          </m:r>
                        </m:sub>
                      </m:sSub>
                      <m:r>
                        <a:rPr lang="en-US" sz="20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sz="2000" b="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sz="20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000" b="0" i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</m:t>
                          </m:r>
                        </m:den>
                      </m:f>
                    </m:oMath>
                  </a14:m>
                  <a:r>
                    <a:rPr lang="en-US" sz="2000" dirty="0"/>
                    <a:t>, which holds for processes that take place at a </a:t>
                  </a:r>
                  <a:r>
                    <a:rPr lang="en-US" sz="2000" b="1" dirty="0"/>
                    <a:t>constant pressure</a:t>
                  </a:r>
                  <a:r>
                    <a:rPr lang="en-US" sz="2000" dirty="0"/>
                    <a:t>. So</a:t>
                  </a:r>
                </a:p>
                <a:p>
                  <a:endParaRPr lang="en-US" sz="2000" dirty="0"/>
                </a:p>
                <a:p>
                  <a:pPr algn="ctr"/>
                  <a14:m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2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𝑺</m:t>
                      </m:r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0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sz="20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num>
                        <m:den>
                          <m:r>
                            <a:rPr lang="en-US" sz="2000" b="1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𝑻</m:t>
                          </m:r>
                        </m:den>
                      </m:f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a14:m>
                  <a:r>
                    <a:rPr lang="en-US" sz="2000" b="1" dirty="0"/>
                    <a:t> </a:t>
                  </a:r>
                </a:p>
                <a:p>
                  <a:pPr algn="ctr"/>
                  <a:r>
                    <a:rPr lang="en-US" sz="2000" dirty="0"/>
                    <a:t>(spontaneous processes, constant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</m:oMath>
                  </a14:m>
                  <a:r>
                    <a:rPr lang="en-US" sz="2000" dirty="0"/>
                    <a:t>)</a:t>
                  </a:r>
                </a:p>
                <a:p>
                  <a:endParaRPr lang="en-US" sz="2000" dirty="0"/>
                </a:p>
                <a:p>
                  <a:r>
                    <a:rPr lang="en-US" sz="2000" dirty="0"/>
                    <a:t>Next we’re going to multiply both sides by </a:t>
                  </a:r>
                  <a14:m>
                    <m:oMath xmlns:m="http://schemas.openxmlformats.org/officeDocument/2006/math">
                      <m:r>
                        <a:rPr lang="en-US" sz="2000" b="0" i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</m:oMath>
                  </a14:m>
                  <a:r>
                    <a:rPr lang="en-US" sz="2000" dirty="0"/>
                    <a:t>. That changes the direction of the inequality, yielding </a:t>
                  </a:r>
                </a:p>
                <a:p>
                  <a:endParaRPr lang="en-US" sz="2000" dirty="0"/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0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  <m:r>
                          <a:rPr lang="en-US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  <m:r>
                          <a:rPr lang="en-US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0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  <m:r>
                          <a:rPr lang="en-US" sz="20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𝟎</m:t>
                        </m:r>
                      </m:oMath>
                    </m:oMathPara>
                  </a14:m>
                  <a:endParaRPr lang="en-US" sz="2000" b="1" dirty="0"/>
                </a:p>
                <a:p>
                  <a:endParaRPr lang="en-US" sz="2000" dirty="0"/>
                </a:p>
                <a:p>
                  <a:r>
                    <a:rPr lang="en-US" sz="2000" dirty="0"/>
                    <a:t>How does this relate to Gibbs? Since </a:t>
                  </a:r>
                  <a14:m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𝑮</m:t>
                      </m:r>
                      <m:r>
                        <a:rPr lang="en-US" sz="20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𝑯</m:t>
                      </m:r>
                      <m:r>
                        <a:rPr lang="en-US" sz="20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20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𝑻𝑺</m:t>
                      </m:r>
                    </m:oMath>
                  </a14:m>
                  <a:r>
                    <a:rPr lang="en-US" sz="2000" dirty="0"/>
                    <a:t>, </a:t>
                  </a:r>
                </a:p>
                <a:p>
                  <a:endParaRPr lang="en-US" sz="2000" dirty="0"/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0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𝑮</m:t>
                        </m:r>
                        <m:r>
                          <a:rPr lang="en-US" sz="20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sz="20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0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lang="en-US" sz="2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−∆</m:t>
                        </m:r>
                        <m:d>
                          <m:dPr>
                            <m:ctrlPr>
                              <a:rPr lang="en-US" sz="2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𝑇𝑆</m:t>
                            </m:r>
                          </m:e>
                        </m:d>
                        <m:r>
                          <a:rPr lang="en-US" sz="20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sz="20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000" b="1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  <m:r>
                          <a:rPr lang="en-US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  <m:r>
                          <a:rPr lang="en-US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𝑺</m:t>
                        </m:r>
                      </m:oMath>
                    </m:oMathPara>
                  </a14:m>
                  <a:endParaRPr lang="en-US" sz="2000" dirty="0">
                    <a:solidFill>
                      <a:srgbClr val="FF0000"/>
                    </a:solidFill>
                  </a:endParaRPr>
                </a:p>
                <a:p>
                  <a:endParaRPr lang="en-US" sz="2000" dirty="0"/>
                </a:p>
                <a:p>
                  <a:r>
                    <a:rPr lang="en-US" sz="2000" dirty="0"/>
                    <a:t>where the second equality applies to processes that take place at </a:t>
                  </a:r>
                  <a:r>
                    <a:rPr lang="en-US" sz="2000" b="1" dirty="0"/>
                    <a:t>constant temperature</a:t>
                  </a:r>
                  <a:r>
                    <a:rPr lang="en-US" sz="2000" dirty="0"/>
                    <a:t>. So … the criterion for spontaneity for processes that take place at a constant temperature </a:t>
                  </a:r>
                  <a:r>
                    <a:rPr lang="en-US" sz="2000" i="1" dirty="0"/>
                    <a:t>and</a:t>
                  </a:r>
                  <a:r>
                    <a:rPr lang="en-US" sz="2000" dirty="0"/>
                    <a:t> pressure is </a:t>
                  </a:r>
                </a:p>
                <a:p>
                  <a:endParaRPr lang="en-US" sz="2000" dirty="0"/>
                </a:p>
                <a:p>
                  <a:pPr algn="ctr"/>
                  <a14:m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sz="20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𝑮</m:t>
                      </m:r>
                      <m:r>
                        <a:rPr lang="en-US" sz="20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en-US" sz="2000" b="1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a14:m>
                  <a:r>
                    <a:rPr lang="en-US" sz="2000" dirty="0"/>
                    <a:t> </a:t>
                  </a:r>
                </a:p>
                <a:p>
                  <a:pPr algn="ctr"/>
                  <a:r>
                    <a:rPr lang="en-US" sz="2000" b="1" dirty="0"/>
                    <a:t>(spontaneous processes, constant </a:t>
                  </a:r>
                  <a14:m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𝑷</m:t>
                      </m:r>
                    </m:oMath>
                  </a14:m>
                  <a:r>
                    <a:rPr lang="en-US" sz="2000" b="1" dirty="0"/>
                    <a:t> and </a:t>
                  </a:r>
                  <a14:m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𝑻</m:t>
                      </m:r>
                    </m:oMath>
                  </a14:m>
                  <a:r>
                    <a:rPr lang="en-US" sz="2000" b="1" dirty="0"/>
                    <a:t>)</a:t>
                  </a:r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ED60CF9B-B6EC-6441-AF7B-79B96ABD268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0631" y="574415"/>
                  <a:ext cx="11710737" cy="6210803"/>
                </a:xfrm>
                <a:prstGeom prst="rect">
                  <a:avLst/>
                </a:prstGeom>
                <a:blipFill>
                  <a:blip r:embed="rId3"/>
                  <a:stretch>
                    <a:fillRect l="-541" t="-612" b="-81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" name="Frame 1">
              <a:extLst>
                <a:ext uri="{FF2B5EF4-FFF2-40B4-BE49-F238E27FC236}">
                  <a16:creationId xmlns:a16="http://schemas.microsoft.com/office/drawing/2014/main" id="{52581743-CDBA-0B09-661D-EC071E470822}"/>
                </a:ext>
              </a:extLst>
            </p:cNvPr>
            <p:cNvSpPr/>
            <p:nvPr/>
          </p:nvSpPr>
          <p:spPr>
            <a:xfrm>
              <a:off x="3543300" y="5909310"/>
              <a:ext cx="5246370" cy="910198"/>
            </a:xfrm>
            <a:prstGeom prst="frame">
              <a:avLst>
                <a:gd name="adj1" fmla="val 496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5959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1692</TotalTime>
  <Words>1497</Words>
  <Application>Microsoft Macintosh PowerPoint</Application>
  <PresentationFormat>Widescreen</PresentationFormat>
  <Paragraphs>268</Paragraphs>
  <Slides>29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111</cp:revision>
  <cp:lastPrinted>2023-11-13T18:05:23Z</cp:lastPrinted>
  <dcterms:created xsi:type="dcterms:W3CDTF">2021-11-15T15:41:40Z</dcterms:created>
  <dcterms:modified xsi:type="dcterms:W3CDTF">2023-11-13T18:11:02Z</dcterms:modified>
</cp:coreProperties>
</file>

<file path=docProps/thumbnail.jpeg>
</file>